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3" r:id="rId1"/>
  </p:sldMasterIdLst>
  <p:notesMasterIdLst>
    <p:notesMasterId r:id="rId16"/>
  </p:notesMasterIdLst>
  <p:sldIdLst>
    <p:sldId id="256" r:id="rId2"/>
    <p:sldId id="288" r:id="rId3"/>
    <p:sldId id="258" r:id="rId4"/>
    <p:sldId id="259" r:id="rId5"/>
    <p:sldId id="260" r:id="rId6"/>
    <p:sldId id="272" r:id="rId7"/>
    <p:sldId id="289" r:id="rId8"/>
    <p:sldId id="261" r:id="rId9"/>
    <p:sldId id="273" r:id="rId10"/>
    <p:sldId id="291" r:id="rId11"/>
    <p:sldId id="262" r:id="rId12"/>
    <p:sldId id="274" r:id="rId13"/>
    <p:sldId id="275" r:id="rId14"/>
    <p:sldId id="270" r:id="rId15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37D3A-9B50-46A3-9A17-7F67E19F8E5C}" type="datetimeFigureOut">
              <a:rPr lang="lt-LT" smtClean="0"/>
              <a:t>2019-06-26</a:t>
            </a:fld>
            <a:endParaRPr lang="lt-L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7D518C-CE8D-4C5F-8596-753D7E5898C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01098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D518C-CE8D-4C5F-8596-753D7E5898CA}" type="slidenum">
              <a:rPr lang="lt-LT" smtClean="0"/>
              <a:t>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11129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2019-06-26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819014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2019-06-26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26315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2019-06-26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26667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2019-06-26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3180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2019-06-26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53962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2019-06-26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350616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2019-06-26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882702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2019-06-26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2865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2019-06-26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95037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2019-06-26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89752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2019-06-26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61345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2019-06-26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89279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2019-06-26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14871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2019-06-26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91629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2019-06-26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427185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2019-06-26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55807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 l="92000" t="91000" r="1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A24C1-E7D8-43E8-AB95-DEF0BB0DB333}" type="datetimeFigureOut">
              <a:rPr lang="lt-LT" smtClean="0"/>
              <a:t>2019-06-26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39630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  <p:sldLayoutId id="2147483965" r:id="rId12"/>
    <p:sldLayoutId id="2147483966" r:id="rId13"/>
    <p:sldLayoutId id="2147483967" r:id="rId14"/>
    <p:sldLayoutId id="2147483968" r:id="rId15"/>
    <p:sldLayoutId id="214748396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1033154"/>
            <a:ext cx="8915399" cy="2743199"/>
          </a:xfrm>
        </p:spPr>
        <p:txBody>
          <a:bodyPr>
            <a:normAutofit/>
          </a:bodyPr>
          <a:lstStyle/>
          <a:p>
            <a:pPr algn="ctr"/>
            <a:r>
              <a:rPr lang="lt-LT" sz="3600" b="1" dirty="0"/>
              <a:t>Vilniaus Naujininkų mokyklos veiklos kokybės įsivertinimo ataskaita</a:t>
            </a:r>
            <a:r>
              <a:rPr lang="lt-LT" sz="3600" dirty="0"/>
              <a:t/>
            </a:r>
            <a:br>
              <a:rPr lang="lt-LT" sz="3600" dirty="0"/>
            </a:br>
            <a:r>
              <a:rPr lang="lt-LT" sz="3600" b="1" dirty="0" smtClean="0"/>
              <a:t>2018-2019 </a:t>
            </a:r>
            <a:r>
              <a:rPr lang="lt-LT" sz="3600" b="1" dirty="0"/>
              <a:t>m.m</a:t>
            </a:r>
            <a:r>
              <a:rPr lang="lt-LT" sz="3600" b="1" dirty="0" smtClean="0"/>
              <a:t>.</a:t>
            </a:r>
            <a:endParaRPr lang="lt-LT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16384" y="5474525"/>
            <a:ext cx="6588228" cy="429137"/>
          </a:xfrm>
        </p:spPr>
        <p:txBody>
          <a:bodyPr>
            <a:normAutofit fontScale="92500" lnSpcReduction="20000"/>
          </a:bodyPr>
          <a:lstStyle/>
          <a:p>
            <a:endParaRPr lang="lt-LT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41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85565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okyčiai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tėvai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2294954" y="1388229"/>
            <a:ext cx="3992732" cy="5762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t-LT" sz="2000" i="1" dirty="0" smtClean="0"/>
              <a:t>Ženkliai didėjo</a:t>
            </a:r>
            <a:endParaRPr lang="en-US" sz="2000" i="1" dirty="0"/>
          </a:p>
        </p:txBody>
      </p:sp>
      <p:sp>
        <p:nvSpPr>
          <p:cNvPr id="8" name="Text Placeholder 5"/>
          <p:cNvSpPr txBox="1">
            <a:spLocks/>
          </p:cNvSpPr>
          <p:nvPr/>
        </p:nvSpPr>
        <p:spPr>
          <a:xfrm>
            <a:off x="2288684" y="3876752"/>
            <a:ext cx="3999001" cy="57626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t-LT" sz="2000" i="1" dirty="0" smtClean="0"/>
              <a:t>Ženkliai mažėjo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8693114"/>
              </p:ext>
            </p:extLst>
          </p:nvPr>
        </p:nvGraphicFramePr>
        <p:xfrm>
          <a:off x="1888634" y="1811920"/>
          <a:ext cx="9287446" cy="1826453"/>
        </p:xfrm>
        <a:graphic>
          <a:graphicData uri="http://schemas.openxmlformats.org/drawingml/2006/table">
            <a:tbl>
              <a:tblPr firstRow="1" firstCol="1" bandRow="1"/>
              <a:tblGrid>
                <a:gridCol w="6285521">
                  <a:extLst>
                    <a:ext uri="{9D8B030D-6E8A-4147-A177-3AD203B41FA5}">
                      <a16:colId xmlns="" xmlns:a16="http://schemas.microsoft.com/office/drawing/2014/main" val="3647610297"/>
                    </a:ext>
                  </a:extLst>
                </a:gridCol>
                <a:gridCol w="1777811">
                  <a:extLst>
                    <a:ext uri="{9D8B030D-6E8A-4147-A177-3AD203B41FA5}">
                      <a16:colId xmlns="" xmlns:a16="http://schemas.microsoft.com/office/drawing/2014/main" val="551330590"/>
                    </a:ext>
                  </a:extLst>
                </a:gridCol>
                <a:gridCol w="1224114">
                  <a:extLst>
                    <a:ext uri="{9D8B030D-6E8A-4147-A177-3AD203B41FA5}">
                      <a16:colId xmlns="" xmlns:a16="http://schemas.microsoft.com/office/drawing/2014/main" val="515528537"/>
                    </a:ext>
                  </a:extLst>
                </a:gridCol>
              </a:tblGrid>
              <a:tr h="24750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 m.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 m.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579465257"/>
                  </a:ext>
                </a:extLst>
              </a:tr>
              <a:tr h="249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Mokytojai padeda mokiniams suprasti mokymosi svarbą gyvenime.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84 %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91 %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372517313"/>
                  </a:ext>
                </a:extLst>
              </a:tr>
              <a:tr h="49501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Mokykloje organizuojama socialinė ir visuomeninė veikla mokiniams įdomi ir prasminga.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84 %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90 %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857817464"/>
                  </a:ext>
                </a:extLst>
              </a:tr>
              <a:tr h="24750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Mano vaikas gali pasirinkti užduotis pagal savo gebėjimus.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46 %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59 %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354868416"/>
                  </a:ext>
                </a:extLst>
              </a:tr>
              <a:tr h="249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Aš esu įtraukiamas į mokymosi sėkmių aptarimus.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76 %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92 %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610296184"/>
                  </a:ext>
                </a:extLst>
              </a:tr>
              <a:tr h="24750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Mokykloje mano vaikas mokomas planuoti savo mokymąsi.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64 %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72 %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134209323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4874853"/>
              </p:ext>
            </p:extLst>
          </p:nvPr>
        </p:nvGraphicFramePr>
        <p:xfrm>
          <a:off x="1882365" y="4261085"/>
          <a:ext cx="9293715" cy="1003950"/>
        </p:xfrm>
        <a:graphic>
          <a:graphicData uri="http://schemas.openxmlformats.org/drawingml/2006/table">
            <a:tbl>
              <a:tblPr firstRow="1" firstCol="1" bandRow="1"/>
              <a:tblGrid>
                <a:gridCol w="6289764">
                  <a:extLst>
                    <a:ext uri="{9D8B030D-6E8A-4147-A177-3AD203B41FA5}">
                      <a16:colId xmlns="" xmlns:a16="http://schemas.microsoft.com/office/drawing/2014/main" val="31991732"/>
                    </a:ext>
                  </a:extLst>
                </a:gridCol>
                <a:gridCol w="1784752">
                  <a:extLst>
                    <a:ext uri="{9D8B030D-6E8A-4147-A177-3AD203B41FA5}">
                      <a16:colId xmlns="" xmlns:a16="http://schemas.microsoft.com/office/drawing/2014/main" val="747996473"/>
                    </a:ext>
                  </a:extLst>
                </a:gridCol>
                <a:gridCol w="1219199">
                  <a:extLst>
                    <a:ext uri="{9D8B030D-6E8A-4147-A177-3AD203B41FA5}">
                      <a16:colId xmlns="" xmlns:a16="http://schemas.microsoft.com/office/drawing/2014/main" val="3553078687"/>
                    </a:ext>
                  </a:extLst>
                </a:gridCol>
              </a:tblGrid>
              <a:tr h="48210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 m.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 m.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571933848"/>
                  </a:ext>
                </a:extLst>
              </a:tr>
              <a:tr h="48210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 paskutinius 2 mėnesius iš mano vaiko mokykloje niekas nesijuokė, nesišaipė.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66 %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56 %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7462426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470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Mokytojų ir darbuotojų apklausos </a:t>
            </a: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rezultatai. 5 </a:t>
            </a:r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aukščiausios vertės.</a:t>
            </a:r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1565073"/>
              </p:ext>
            </p:extLst>
          </p:nvPr>
        </p:nvGraphicFramePr>
        <p:xfrm>
          <a:off x="2592925" y="2072640"/>
          <a:ext cx="9058295" cy="2819400"/>
        </p:xfrm>
        <a:graphic>
          <a:graphicData uri="http://schemas.openxmlformats.org/drawingml/2006/table">
            <a:tbl>
              <a:tblPr firstRow="1" firstCol="1" bandRow="1"/>
              <a:tblGrid>
                <a:gridCol w="81433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143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058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066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2.1 - Ugdymo(-si) tikslai. 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31750" algn="r">
                        <a:spcAft>
                          <a:spcPts val="0"/>
                        </a:spcAft>
                      </a:pPr>
                      <a:r>
                        <a:rPr lang="lt-LT" sz="200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3,6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17F0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lt-LT" sz="2000" b="1" dirty="0">
                        <a:solidFill>
                          <a:schemeClr val="accent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66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6604">
                <a:tc>
                  <a:txBody>
                    <a:bodyPr/>
                    <a:lstStyle/>
                    <a:p>
                      <a:pPr>
                        <a:lnSpc>
                          <a:spcPts val="860"/>
                        </a:lnSpc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2.8 - Vertinimas ugdymui</a:t>
                      </a:r>
                      <a:r>
                        <a:rPr lang="lt-LT" sz="200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.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31750" algn="r">
                        <a:spcAft>
                          <a:spcPts val="0"/>
                        </a:spcAft>
                      </a:pPr>
                      <a:r>
                        <a:rPr lang="lt-LT" sz="200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3,5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317F0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lt-LT" sz="2000" dirty="0">
                        <a:solidFill>
                          <a:schemeClr val="accent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66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>
                        <a:lnSpc>
                          <a:spcPts val="875"/>
                        </a:lnSpc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4.7 - Kompetencija</a:t>
                      </a:r>
                      <a:r>
                        <a:rPr lang="lt-LT" sz="200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.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06604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750" algn="r">
                        <a:lnSpc>
                          <a:spcPts val="775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3,5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17F0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066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>
                        <a:lnSpc>
                          <a:spcPts val="860"/>
                        </a:lnSpc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4.8 - Nuolatinis profesinis tobulėjimas</a:t>
                      </a:r>
                      <a:r>
                        <a:rPr lang="lt-LT" sz="200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.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06604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750" algn="r">
                        <a:lnSpc>
                          <a:spcPts val="76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3,5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17F0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066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>
                        <a:lnSpc>
                          <a:spcPts val="870"/>
                        </a:lnSpc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2.2 - Ugdymo planai ir tvarkaraščiai</a:t>
                      </a:r>
                      <a:r>
                        <a:rPr lang="lt-LT" sz="200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.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06604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750" algn="r">
                        <a:lnSpc>
                          <a:spcPts val="770"/>
                        </a:lnSpc>
                        <a:spcAft>
                          <a:spcPts val="0"/>
                        </a:spcAft>
                      </a:pPr>
                      <a:r>
                        <a:rPr lang="lt-LT" sz="2000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3,5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17F0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lt-LT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702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Mokytojų ir darbuotojų apklausos rezultatai. 5 žemiausios vertės. </a:t>
            </a:r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8595657"/>
              </p:ext>
            </p:extLst>
          </p:nvPr>
        </p:nvGraphicFramePr>
        <p:xfrm>
          <a:off x="2592925" y="1905000"/>
          <a:ext cx="8581755" cy="4324201"/>
        </p:xfrm>
        <a:graphic>
          <a:graphicData uri="http://schemas.openxmlformats.org/drawingml/2006/table">
            <a:tbl>
              <a:tblPr firstRow="1" firstCol="1" bandRow="1"/>
              <a:tblGrid>
                <a:gridCol w="771497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767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00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488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1.1 - Asmenybės tapsmas</a:t>
                      </a:r>
                      <a:r>
                        <a:rPr lang="lt-LT" sz="200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.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9050" algn="r">
                        <a:spcAft>
                          <a:spcPts val="0"/>
                        </a:spcAft>
                      </a:pPr>
                      <a:r>
                        <a:rPr lang="lt-LT" sz="200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2,7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AB12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lt-LT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44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48889">
                <a:tc>
                  <a:txBody>
                    <a:bodyPr/>
                    <a:lstStyle/>
                    <a:p>
                      <a:pPr>
                        <a:lnSpc>
                          <a:spcPts val="870"/>
                        </a:lnSpc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4.1 - Perspektyva ir bendruomenės susitarimai</a:t>
                      </a:r>
                      <a:r>
                        <a:rPr lang="lt-LT" sz="200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.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9050" algn="r">
                        <a:spcAft>
                          <a:spcPts val="0"/>
                        </a:spcAft>
                      </a:pPr>
                      <a:endParaRPr lang="lt-LT" sz="2000" dirty="0" smtClean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  <a:ea typeface="Arial Narrow" panose="020B0606020202030204" pitchFamily="34" charset="0"/>
                        <a:cs typeface="Arial Narrow" panose="020B0606020202030204" pitchFamily="34" charset="0"/>
                      </a:endParaRPr>
                    </a:p>
                    <a:p>
                      <a:pPr marR="19050" algn="r">
                        <a:spcAft>
                          <a:spcPts val="0"/>
                        </a:spcAft>
                      </a:pPr>
                      <a:r>
                        <a:rPr lang="lt-LT" sz="2000" dirty="0" smtClean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2,8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6AB12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t-LT" sz="2000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lt-LT" sz="2000" b="1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744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>
                        <a:lnSpc>
                          <a:spcPts val="860"/>
                        </a:lnSpc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3.1 - Įranga ir priemonės</a:t>
                      </a:r>
                      <a:r>
                        <a:rPr lang="lt-LT" sz="200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.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48889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19050" algn="r">
                        <a:lnSpc>
                          <a:spcPts val="76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2,9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AB12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lt-LT" sz="2000" b="1" dirty="0">
                        <a:solidFill>
                          <a:schemeClr val="accent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744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48889">
                <a:tc>
                  <a:txBody>
                    <a:bodyPr/>
                    <a:lstStyle/>
                    <a:p>
                      <a:pPr>
                        <a:lnSpc>
                          <a:spcPts val="860"/>
                        </a:lnSpc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3.4 - Mokymasis ne mokykloje</a:t>
                      </a:r>
                      <a:r>
                        <a:rPr lang="lt-LT" sz="200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.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9050" algn="r">
                        <a:spcAft>
                          <a:spcPts val="0"/>
                        </a:spcAft>
                      </a:pPr>
                      <a:r>
                        <a:rPr lang="lt-LT" sz="2000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3,0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6AB12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lt-LT" sz="2000" b="1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744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823334">
                <a:tc>
                  <a:txBody>
                    <a:bodyPr/>
                    <a:lstStyle/>
                    <a:p>
                      <a:pPr>
                        <a:lnSpc>
                          <a:spcPts val="870"/>
                        </a:lnSpc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4.2 - Lyderystė</a:t>
                      </a:r>
                      <a:r>
                        <a:rPr lang="lt-LT" sz="200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.</a:t>
                      </a:r>
                    </a:p>
                    <a:p>
                      <a:pPr>
                        <a:lnSpc>
                          <a:spcPts val="870"/>
                        </a:lnSpc>
                        <a:spcAft>
                          <a:spcPts val="0"/>
                        </a:spcAft>
                      </a:pPr>
                      <a:endParaRPr lang="lt-LT" sz="2000" dirty="0" smtClean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870"/>
                        </a:lnSpc>
                        <a:spcAft>
                          <a:spcPts val="0"/>
                        </a:spcAft>
                      </a:pP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9050" algn="r">
                        <a:spcAft>
                          <a:spcPts val="0"/>
                        </a:spcAft>
                      </a:pPr>
                      <a:r>
                        <a:rPr lang="lt-LT" sz="2000" dirty="0" smtClean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3,0</a:t>
                      </a:r>
                    </a:p>
                    <a:p>
                      <a:pPr marR="19050" algn="r">
                        <a:spcAft>
                          <a:spcPts val="0"/>
                        </a:spcAft>
                      </a:pP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6AB12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t-LT" sz="2000" b="1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240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2561" y="624110"/>
            <a:ext cx="9272051" cy="1280890"/>
          </a:xfrm>
        </p:spPr>
        <p:txBody>
          <a:bodyPr>
            <a:normAutofit/>
          </a:bodyPr>
          <a:lstStyle/>
          <a:p>
            <a:r>
              <a:rPr lang="lt-LT" sz="3200" dirty="0" smtClean="0"/>
              <a:t>7a, 7b klasių NMPP lietuvių kalbos rezultatų palyginimas 2016m. ir 2018m. (4 ir 6 klasės)</a:t>
            </a:r>
            <a:endParaRPr lang="lt-LT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380" y="1905000"/>
            <a:ext cx="5794256" cy="34827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147" y="1905000"/>
            <a:ext cx="5794256" cy="348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63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Rekomendacijos</a:t>
            </a:r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3160" y="1584595"/>
            <a:ext cx="9768840" cy="3777622"/>
          </a:xfrm>
        </p:spPr>
        <p:txBody>
          <a:bodyPr>
            <a:noAutofit/>
          </a:bodyPr>
          <a:lstStyle/>
          <a:p>
            <a:pPr>
              <a:buAutoNum type="arabicPeriod"/>
            </a:pP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Tikslingiau diferencijuoti ir parinkti mokymo(si) metodus.</a:t>
            </a:r>
          </a:p>
          <a:p>
            <a:pPr>
              <a:buAutoNum type="arabicPeriod"/>
            </a:pP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Tęsti ir stiprinti trišalius pokalbius.</a:t>
            </a:r>
          </a:p>
          <a:p>
            <a:pPr>
              <a:buAutoNum type="arabicPeriod"/>
            </a:pP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Įtraukti visus kolektyvo narius formuojant mokyklos susitarimus ir veiklos kryptis.</a:t>
            </a:r>
          </a:p>
          <a:p>
            <a:pPr>
              <a:buAutoNum type="arabicPeriod"/>
            </a:pP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Kūrybiškai pritaikyti mokyklos teritoriją ugdymui ir rekreacinėms reikmėms (pvz. „klasė lauke“).</a:t>
            </a:r>
          </a:p>
          <a:p>
            <a:pPr>
              <a:buAutoNum type="arabicPeriod"/>
            </a:pP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Nuo 2019m. </a:t>
            </a:r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ugsėjo giluminiam vertinimui siūlomas rodiklis (1.1.1) Asmenybės tapsmas.</a:t>
            </a:r>
            <a:endParaRPr lang="lt-L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01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68187" y="142504"/>
            <a:ext cx="9571512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lt-LT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Ataskaitą parengė koordinacinė </a:t>
            </a:r>
            <a:r>
              <a:rPr lang="lt-L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mokyklos veiklos kokybės įsivertinimo </a:t>
            </a:r>
            <a:r>
              <a:rPr lang="lt-LT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grupė: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Vida Varkalienė  (grupės vadovė);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Dainė Dalgedaitė;</a:t>
            </a:r>
            <a:endParaRPr lang="lt-LT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Rita </a:t>
            </a:r>
            <a:r>
              <a:rPr lang="lt-LT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Matulienė;</a:t>
            </a:r>
            <a:endParaRPr lang="lt-LT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Inga </a:t>
            </a:r>
            <a:r>
              <a:rPr lang="lt-LT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Juškienė;</a:t>
            </a:r>
            <a:endParaRPr lang="lt-LT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Vida </a:t>
            </a:r>
            <a:r>
              <a:rPr lang="lt-LT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Chlebnikovienė;</a:t>
            </a:r>
            <a:endParaRPr lang="lt-LT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Alma Šlaitaitė- </a:t>
            </a:r>
            <a:r>
              <a:rPr lang="lt-LT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Kaikarienė;</a:t>
            </a:r>
            <a:endParaRPr lang="lt-LT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Vaida </a:t>
            </a:r>
            <a:r>
              <a:rPr lang="lt-LT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Porutienė;</a:t>
            </a:r>
            <a:endParaRPr lang="lt-LT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Vilija </a:t>
            </a:r>
            <a:r>
              <a:rPr lang="lt-LT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Grybauskienė.</a:t>
            </a:r>
            <a:endParaRPr lang="lt-LT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91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Darbo </a:t>
            </a:r>
            <a:r>
              <a:rPr lang="lt-LT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grupės nagrinėti šaltiniai:</a:t>
            </a:r>
            <a:endParaRPr lang="lt-LT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76301" y="1270660"/>
            <a:ext cx="9628311" cy="509451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Apklausos IQESonline platformoje:  5-10 klasių mokinių, 1-10 klasių mokinių tėvų; mokyklos darbuotojų;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Naujininkų mokyklos 2018-2019 m.m. veiklos planas;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2017-2018 m.m. I-o pusmečio ir  2018-2019 m.m. I pusmečio rezultatų suvestinės;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NMPP 2016 m. ir 2018 m. 4 ir 6, 6 ir 8 kl. (dabartinių 7-okų, 9-okų ) lyginamoji ataskaita;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Vilniaus Naujininkų mokyklos pokyčio planas 2019m.</a:t>
            </a:r>
          </a:p>
          <a:p>
            <a:pPr>
              <a:buFont typeface="Wingdings" panose="05000000000000000000" pitchFamily="2" charset="2"/>
              <a:buChar char="Ø"/>
            </a:pPr>
            <a:endParaRPr lang="lt-LT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t-L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48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Apklausų dalyvių statistika</a:t>
            </a:r>
            <a:r>
              <a:rPr lang="lt-LT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t-LT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lt-LT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 mokinys  </a:t>
            </a:r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iš 5-10 klasių (86 %);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t-L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  1-10 klasių mokinių tėvai/ globėjai  </a:t>
            </a: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(48,4%, 40 respondentų nepilnai užpildė klausimyną</a:t>
            </a:r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lt-LT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52 mokyklos darbuotojai </a:t>
            </a:r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iš 63 pakviestų  (82,5%, 8 respondentai nepilnai užpildė klausimyną).</a:t>
            </a:r>
          </a:p>
          <a:p>
            <a:pPr marL="0" indent="0">
              <a:buNone/>
            </a:pPr>
            <a:endParaRPr lang="lt-L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86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Mokinių apklausos rezultatai. 5 aukščiausios vertės.</a:t>
            </a:r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630098"/>
              </p:ext>
            </p:extLst>
          </p:nvPr>
        </p:nvGraphicFramePr>
        <p:xfrm>
          <a:off x="2248541" y="1752567"/>
          <a:ext cx="9353653" cy="3490598"/>
        </p:xfrm>
        <a:graphic>
          <a:graphicData uri="http://schemas.openxmlformats.org/drawingml/2006/table">
            <a:tbl>
              <a:tblPr firstRow="1" firstCol="1" bandRow="1"/>
              <a:tblGrid>
                <a:gridCol w="7102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74144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102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176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131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1.3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- Man yra svarbu mokytis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31750" algn="r">
                        <a:spcAft>
                          <a:spcPts val="0"/>
                        </a:spcAft>
                      </a:pPr>
                      <a:r>
                        <a:rPr lang="lt-LT" sz="2000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3,3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17F0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31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0918">
                <a:tc rowSpan="2">
                  <a:txBody>
                    <a:bodyPr/>
                    <a:lstStyle/>
                    <a:p>
                      <a:pPr>
                        <a:lnSpc>
                          <a:spcPts val="87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1.6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12700">
                        <a:lnSpc>
                          <a:spcPts val="87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- Per paskutinius 2 mėnesius aš iš kitų mokinių nesijuokiau, nesišaipiau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316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750" algn="r">
                        <a:lnSpc>
                          <a:spcPts val="77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3,1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AB12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31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13160">
                <a:tc>
                  <a:txBody>
                    <a:bodyPr/>
                    <a:lstStyle/>
                    <a:p>
                      <a:pPr>
                        <a:lnSpc>
                          <a:spcPts val="87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1.2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ts val="870"/>
                        </a:lnSpc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- Mokykloje esame skatinami bendradarbiauti, padėti vieni kitiems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31750" algn="r">
                        <a:spcAft>
                          <a:spcPts val="0"/>
                        </a:spcAft>
                      </a:pPr>
                      <a:r>
                        <a:rPr lang="lt-LT" sz="200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3,1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6AB12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lt-LT" sz="2000" b="0" dirty="0">
                        <a:solidFill>
                          <a:schemeClr val="accent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316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13160">
                <a:tc gridSpan="2">
                  <a:txBody>
                    <a:bodyPr/>
                    <a:lstStyle/>
                    <a:p>
                      <a:pPr>
                        <a:lnSpc>
                          <a:spcPts val="870"/>
                        </a:lnSpc>
                        <a:spcAft>
                          <a:spcPts val="0"/>
                        </a:spcAft>
                      </a:pPr>
                      <a:r>
                        <a:rPr lang="lt-LT" sz="200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1.18      - Man labai patinka integruotos pamokos, kai vienoje pamokoje mokoma 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750" algn="r">
                        <a:spcAft>
                          <a:spcPts val="0"/>
                        </a:spcAft>
                      </a:pPr>
                      <a:r>
                        <a:rPr lang="lt-LT" sz="200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2,9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6AB12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26320"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200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             kelių dalykų (pavyzdžiui, užsienio kalbos ir geografijos, istorijos ir lietuvių kalbos,         </a:t>
                      </a:r>
                      <a:r>
                        <a:rPr lang="lt-LT" sz="2000" baseline="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 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2000" baseline="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             </a:t>
                      </a:r>
                      <a:r>
                        <a:rPr lang="lt-LT" sz="200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dailės ir muzikos, ir pan.)</a:t>
                      </a:r>
                      <a:endParaRPr lang="lt-LT" sz="2000" dirty="0" smtClean="0">
                        <a:effectLst/>
                        <a:latin typeface="Times New Roman" panose="02020603050405020304" pitchFamily="18" charset="0"/>
                        <a:ea typeface="Arial Narrow" panose="020B0606020202030204" pitchFamily="34" charset="0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200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 </a:t>
                      </a:r>
                      <a:endParaRPr lang="lt-LT" sz="20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13160">
                <a:tc>
                  <a:txBody>
                    <a:bodyPr/>
                    <a:lstStyle/>
                    <a:p>
                      <a:pPr>
                        <a:lnSpc>
                          <a:spcPts val="870"/>
                        </a:lnSpc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1.1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55600" indent="-342900">
                        <a:lnSpc>
                          <a:spcPts val="87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lt-LT" sz="200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Mokytojai </a:t>
                      </a:r>
                      <a:r>
                        <a:rPr lang="lt-LT" sz="2000" dirty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man padeda pažinti mano gabumus ir </a:t>
                      </a:r>
                      <a:r>
                        <a:rPr lang="lt-LT" sz="200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polinkius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31750" algn="r">
                        <a:spcAft>
                          <a:spcPts val="0"/>
                        </a:spcAft>
                      </a:pPr>
                      <a:r>
                        <a:rPr lang="lt-LT" sz="200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2,9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6AB12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518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Mokinių apklausos rezultatai. 5 žemiausios vertės.</a:t>
            </a:r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0132689"/>
              </p:ext>
            </p:extLst>
          </p:nvPr>
        </p:nvGraphicFramePr>
        <p:xfrm>
          <a:off x="2594033" y="1353057"/>
          <a:ext cx="8910579" cy="4391016"/>
        </p:xfrm>
        <a:graphic>
          <a:graphicData uri="http://schemas.openxmlformats.org/drawingml/2006/table">
            <a:tbl>
              <a:tblPr firstRow="1" firstCol="1" bandRow="1"/>
              <a:tblGrid>
                <a:gridCol w="6867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4866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67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833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4392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1.5 </a:t>
                      </a:r>
                      <a:r>
                        <a:rPr lang="lt-LT" sz="200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      - </a:t>
                      </a:r>
                      <a:r>
                        <a:rPr lang="lt-LT" sz="2000" dirty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Į mokyklą einu su džiaugsmu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19050" algn="r">
                        <a:spcAft>
                          <a:spcPts val="0"/>
                        </a:spcAft>
                      </a:pPr>
                      <a:r>
                        <a:rPr lang="lt-LT" sz="200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2,4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1E61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lt-LT" sz="20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43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7904">
                <a:tc rowSpan="2">
                  <a:txBody>
                    <a:bodyPr/>
                    <a:lstStyle/>
                    <a:p>
                      <a:pPr>
                        <a:lnSpc>
                          <a:spcPts val="87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1.16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12700">
                        <a:lnSpc>
                          <a:spcPts val="87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- Dalykų mokymas anglų, vokiečių, prancūzų kalba būtų naudingas tik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4392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19050" algn="r">
                        <a:lnSpc>
                          <a:spcPts val="77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2,4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1E61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4392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            popamokinėje </a:t>
                      </a:r>
                      <a:r>
                        <a:rPr lang="lt-LT" sz="2000" dirty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veikloje, projektuose, būreliuose, bet ne pamokose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643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64392">
                <a:tc>
                  <a:txBody>
                    <a:bodyPr/>
                    <a:lstStyle/>
                    <a:p>
                      <a:pPr>
                        <a:lnSpc>
                          <a:spcPts val="86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1.11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ts val="86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- Per pamokas aš turiu galimybę pasirinkti įvairaus sunkumo užduotis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9050" algn="r"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2,5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1E61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lt-LT" sz="20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643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64392">
                <a:tc>
                  <a:txBody>
                    <a:bodyPr/>
                    <a:lstStyle/>
                    <a:p>
                      <a:pPr>
                        <a:lnSpc>
                          <a:spcPts val="86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1.14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ts val="86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- Jei kai kurių dalykų (muzikos, istorijos, biologijos ir pan.) pamokose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9050" algn="r">
                        <a:spcAft>
                          <a:spcPts val="0"/>
                        </a:spcAft>
                      </a:pPr>
                      <a:r>
                        <a:rPr lang="lt-LT" sz="200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2,6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6AB12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64392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            būtų </a:t>
                      </a:r>
                      <a:r>
                        <a:rPr lang="lt-LT" sz="2000" dirty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mokoma užsienio (anglų, vokiečių, prancūzų) kalba, noriai eičiau į tokias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64392">
                <a:tc gridSpan="2">
                  <a:txBody>
                    <a:bodyPr/>
                    <a:lstStyle/>
                    <a:p>
                      <a:pPr>
                        <a:lnSpc>
                          <a:spcPts val="915"/>
                        </a:lnSpc>
                        <a:spcAft>
                          <a:spcPts val="0"/>
                        </a:spcAft>
                      </a:pPr>
                      <a:r>
                        <a:rPr lang="lt-LT" sz="200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            pamokas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64392">
                <a:tc>
                  <a:txBody>
                    <a:bodyPr/>
                    <a:lstStyle/>
                    <a:p>
                      <a:pPr>
                        <a:lnSpc>
                          <a:spcPts val="860"/>
                        </a:lnSpc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1.13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2700" indent="0">
                        <a:lnSpc>
                          <a:spcPts val="86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lt-LT" sz="200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- Su </a:t>
                      </a:r>
                      <a:r>
                        <a:rPr lang="lt-LT" sz="2000" dirty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mokytoju planuojame mano mokymosi tikslus ir žingsnius </a:t>
                      </a:r>
                      <a:r>
                        <a:rPr lang="lt-LT" sz="200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jiems</a:t>
                      </a:r>
                      <a:r>
                        <a:rPr lang="lt-LT" sz="2000" baseline="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 </a:t>
                      </a:r>
                      <a:r>
                        <a:rPr lang="lt-LT" sz="200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pasiekti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9050" algn="r">
                        <a:spcAft>
                          <a:spcPts val="0"/>
                        </a:spcAft>
                      </a:pPr>
                      <a:r>
                        <a:rPr lang="lt-LT" sz="200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2,7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6AB12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280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Pokyčiai (mokiniai)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8043657"/>
              </p:ext>
            </p:extLst>
          </p:nvPr>
        </p:nvGraphicFramePr>
        <p:xfrm>
          <a:off x="1830222" y="1838625"/>
          <a:ext cx="8385197" cy="1826451"/>
        </p:xfrm>
        <a:graphic>
          <a:graphicData uri="http://schemas.openxmlformats.org/drawingml/2006/table">
            <a:tbl>
              <a:tblPr firstRow="1" firstCol="1" bandRow="1"/>
              <a:tblGrid>
                <a:gridCol w="5921370">
                  <a:extLst>
                    <a:ext uri="{9D8B030D-6E8A-4147-A177-3AD203B41FA5}">
                      <a16:colId xmlns="" xmlns:a16="http://schemas.microsoft.com/office/drawing/2014/main" val="2388045293"/>
                    </a:ext>
                  </a:extLst>
                </a:gridCol>
                <a:gridCol w="1358632">
                  <a:extLst>
                    <a:ext uri="{9D8B030D-6E8A-4147-A177-3AD203B41FA5}">
                      <a16:colId xmlns="" xmlns:a16="http://schemas.microsoft.com/office/drawing/2014/main" val="3784770528"/>
                    </a:ext>
                  </a:extLst>
                </a:gridCol>
                <a:gridCol w="1105195">
                  <a:extLst>
                    <a:ext uri="{9D8B030D-6E8A-4147-A177-3AD203B41FA5}">
                      <a16:colId xmlns="" xmlns:a16="http://schemas.microsoft.com/office/drawing/2014/main" val="356245624"/>
                    </a:ext>
                  </a:extLst>
                </a:gridCol>
              </a:tblGrid>
              <a:tr h="21089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 m.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 m.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643284531"/>
                  </a:ext>
                </a:extLst>
              </a:tr>
              <a:tr h="43155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 paskutinius 2 mėnesius aš iš kitų mokinių nesijuokiau, nesišaipiau.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70 %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74 %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457843836"/>
                  </a:ext>
                </a:extLst>
              </a:tr>
              <a:tr h="43155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 pastaruosius 2 mėnesius iš manęs mokykloje niekas nesijuokė, nesišaipė.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59 %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63 %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1854761"/>
                  </a:ext>
                </a:extLst>
              </a:tr>
              <a:tr h="43155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 mokytoju planuojame mano mokymosi tikslus ir žingsnius jiems pasiekti.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60 %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63 %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927987231"/>
                  </a:ext>
                </a:extLst>
              </a:tr>
            </a:tbl>
          </a:graphicData>
        </a:graphic>
      </p:graphicFrame>
      <p:sp>
        <p:nvSpPr>
          <p:cNvPr id="7" name="Text Placeholder 3"/>
          <p:cNvSpPr txBox="1">
            <a:spLocks/>
          </p:cNvSpPr>
          <p:nvPr/>
        </p:nvSpPr>
        <p:spPr>
          <a:xfrm>
            <a:off x="2294954" y="1388229"/>
            <a:ext cx="3992732" cy="5762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t-LT" sz="2000" i="1" dirty="0" smtClean="0"/>
              <a:t>Didėjo</a:t>
            </a:r>
            <a:endParaRPr lang="en-US" sz="2000" i="1" dirty="0"/>
          </a:p>
        </p:txBody>
      </p:sp>
      <p:sp>
        <p:nvSpPr>
          <p:cNvPr id="8" name="Text Placeholder 5"/>
          <p:cNvSpPr txBox="1">
            <a:spLocks/>
          </p:cNvSpPr>
          <p:nvPr/>
        </p:nvSpPr>
        <p:spPr>
          <a:xfrm>
            <a:off x="2294954" y="3760910"/>
            <a:ext cx="3999001" cy="57626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t-LT" sz="2000" i="1" dirty="0" smtClean="0"/>
              <a:t>Mažėjo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1838186"/>
              </p:ext>
            </p:extLst>
          </p:nvPr>
        </p:nvGraphicFramePr>
        <p:xfrm>
          <a:off x="1830221" y="4202396"/>
          <a:ext cx="8385198" cy="1723454"/>
        </p:xfrm>
        <a:graphic>
          <a:graphicData uri="http://schemas.openxmlformats.org/drawingml/2006/table">
            <a:tbl>
              <a:tblPr firstRow="1" firstCol="1" bandRow="1"/>
              <a:tblGrid>
                <a:gridCol w="5927892">
                  <a:extLst>
                    <a:ext uri="{9D8B030D-6E8A-4147-A177-3AD203B41FA5}">
                      <a16:colId xmlns="" xmlns:a16="http://schemas.microsoft.com/office/drawing/2014/main" val="4065426823"/>
                    </a:ext>
                  </a:extLst>
                </a:gridCol>
                <a:gridCol w="1352111">
                  <a:extLst>
                    <a:ext uri="{9D8B030D-6E8A-4147-A177-3AD203B41FA5}">
                      <a16:colId xmlns="" xmlns:a16="http://schemas.microsoft.com/office/drawing/2014/main" val="3908299037"/>
                    </a:ext>
                  </a:extLst>
                </a:gridCol>
                <a:gridCol w="1105195">
                  <a:extLst>
                    <a:ext uri="{9D8B030D-6E8A-4147-A177-3AD203B41FA5}">
                      <a16:colId xmlns="" xmlns:a16="http://schemas.microsoft.com/office/drawing/2014/main" val="1022058344"/>
                    </a:ext>
                  </a:extLst>
                </a:gridCol>
              </a:tblGrid>
              <a:tr h="53134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 m.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 m.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534219417"/>
                  </a:ext>
                </a:extLst>
              </a:tr>
              <a:tr h="30712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Į mokyklą einu su džiaugsmu.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61 %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48 %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966661025"/>
                  </a:ext>
                </a:extLst>
              </a:tr>
              <a:tr h="31135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Aš nebijau pamokose bandyti, daryti klaidų ar neteisingai atsakyti.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72 %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66 %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711360049"/>
                  </a:ext>
                </a:extLst>
              </a:tr>
              <a:tr h="31270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 pamoką aš turiu galimybę pasirinkti įvairaus sunkumo užduotis.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59 %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56 %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4258766698"/>
                  </a:ext>
                </a:extLst>
              </a:tr>
              <a:tr h="2596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 manimi aptariamos mokymosi sėkmės.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69 %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64 %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8426012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895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Tėvų </a:t>
            </a:r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apklausa</a:t>
            </a: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5 </a:t>
            </a:r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aukščiausios vertės.</a:t>
            </a:r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423576"/>
              </p:ext>
            </p:extLst>
          </p:nvPr>
        </p:nvGraphicFramePr>
        <p:xfrm>
          <a:off x="2592925" y="1730202"/>
          <a:ext cx="8558006" cy="4164945"/>
        </p:xfrm>
        <a:graphic>
          <a:graphicData uri="http://schemas.openxmlformats.org/drawingml/2006/table">
            <a:tbl>
              <a:tblPr firstRow="1" firstCol="1" bandRow="1"/>
              <a:tblGrid>
                <a:gridCol w="6498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0829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4981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544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25272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1.12 </a:t>
                      </a:r>
                      <a:r>
                        <a:rPr lang="lt-LT" sz="200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   </a:t>
                      </a:r>
                      <a:r>
                        <a:rPr lang="lt-LT" sz="2000" baseline="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 </a:t>
                      </a:r>
                      <a:r>
                        <a:rPr lang="lt-LT" sz="200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- </a:t>
                      </a:r>
                      <a:r>
                        <a:rPr lang="lt-LT" sz="2000" dirty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Aš esu įtraukiamas į vaiko mokymosi sėkmių aptarimus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750" algn="r">
                        <a:spcAft>
                          <a:spcPts val="0"/>
                        </a:spcAft>
                      </a:pPr>
                      <a:r>
                        <a:rPr lang="lt-LT" sz="2000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3,3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17F0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lt-LT" sz="20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93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5588">
                <a:tc rowSpan="2">
                  <a:txBody>
                    <a:bodyPr/>
                    <a:lstStyle/>
                    <a:p>
                      <a:pPr>
                        <a:lnSpc>
                          <a:spcPts val="87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1.2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12700">
                        <a:lnSpc>
                          <a:spcPts val="87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- Mokykloje mokytojai mokinius moko bendradarbiauti, padėti vienas kitam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25272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750" algn="r">
                        <a:lnSpc>
                          <a:spcPts val="77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3,3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17F0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93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25272">
                <a:tc>
                  <a:txBody>
                    <a:bodyPr/>
                    <a:lstStyle/>
                    <a:p>
                      <a:pPr>
                        <a:lnSpc>
                          <a:spcPts val="87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1.8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ts val="87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- Mokykla skatina mokinius būti aktyviais mokyklos gyvenimo kūrėjais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31750" algn="r">
                        <a:spcAft>
                          <a:spcPts val="0"/>
                        </a:spcAft>
                      </a:pPr>
                      <a:r>
                        <a:rPr lang="lt-LT" sz="200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3,2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6AB12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93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25272">
                <a:tc>
                  <a:txBody>
                    <a:bodyPr/>
                    <a:lstStyle/>
                    <a:p>
                      <a:pPr>
                        <a:lnSpc>
                          <a:spcPts val="87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1.3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ts val="87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- Mokytojai padeda mokiniams suprasti mokymosi svarbą gyvenime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31750" algn="r">
                        <a:spcAft>
                          <a:spcPts val="0"/>
                        </a:spcAft>
                      </a:pPr>
                      <a:r>
                        <a:rPr lang="lt-LT" sz="200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3,2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6AB12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31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25272">
                <a:tc>
                  <a:txBody>
                    <a:bodyPr/>
                    <a:lstStyle/>
                    <a:p>
                      <a:pPr>
                        <a:lnSpc>
                          <a:spcPts val="87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1.6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55600" indent="-342900">
                        <a:lnSpc>
                          <a:spcPts val="87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lt-LT" sz="200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Per </a:t>
                      </a:r>
                      <a:r>
                        <a:rPr lang="lt-LT" sz="2000" dirty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paskutinius 2 mėnesius mano vaikas iš kitų mokinių </a:t>
                      </a:r>
                      <a:r>
                        <a:rPr lang="lt-LT" sz="200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nesijuokė,</a:t>
                      </a:r>
                      <a:r>
                        <a:rPr lang="lt-LT" sz="2000" baseline="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 </a:t>
                      </a:r>
                    </a:p>
                    <a:p>
                      <a:pPr marL="12700" indent="0">
                        <a:lnSpc>
                          <a:spcPts val="87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endParaRPr lang="lt-LT" sz="2000" baseline="0" dirty="0" smtClean="0">
                        <a:effectLst/>
                        <a:latin typeface="Arial Narrow" panose="020B0606020202030204" pitchFamily="34" charset="0"/>
                        <a:ea typeface="Arial Narrow" panose="020B0606020202030204" pitchFamily="34" charset="0"/>
                        <a:cs typeface="Arial Narrow" panose="020B0606020202030204" pitchFamily="34" charset="0"/>
                      </a:endParaRPr>
                    </a:p>
                    <a:p>
                      <a:pPr marL="12700" indent="0">
                        <a:lnSpc>
                          <a:spcPts val="87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lt-LT" sz="200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nesišaipė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31750" algn="r">
                        <a:spcAft>
                          <a:spcPts val="0"/>
                        </a:spcAft>
                      </a:pPr>
                      <a:r>
                        <a:rPr lang="lt-LT" sz="200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3,2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6AB12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834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Tėvų </a:t>
            </a:r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apklausa</a:t>
            </a: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5 </a:t>
            </a:r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žemiausios vertės.</a:t>
            </a:r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5408612" y="540232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kumimoji="0" lang="lt-LT" altLang="lt-LT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lt-LT" altLang="lt-LT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t-LT" altLang="lt-L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9553882"/>
              </p:ext>
            </p:extLst>
          </p:nvPr>
        </p:nvGraphicFramePr>
        <p:xfrm>
          <a:off x="2629482" y="1943893"/>
          <a:ext cx="7774234" cy="3073400"/>
        </p:xfrm>
        <a:graphic>
          <a:graphicData uri="http://schemas.openxmlformats.org/drawingml/2006/table">
            <a:tbl>
              <a:tblPr firstRow="1" firstCol="1" bandRow="1"/>
              <a:tblGrid>
                <a:gridCol w="69890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130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21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16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1.7 - Per paskutinius 2 mėnesius iš mano vaiko mokykloje niekas nesijuokė</a:t>
                      </a:r>
                      <a:r>
                        <a:rPr lang="lt-LT" sz="2000" dirty="0" smtClean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, nesišaipė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9050" algn="r">
                        <a:spcAft>
                          <a:spcPts val="0"/>
                        </a:spcAft>
                      </a:pPr>
                      <a:r>
                        <a:rPr lang="lt-LT" sz="200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2,6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AB12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lt-LT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lt-LT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lt-LT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>
                        <a:lnSpc>
                          <a:spcPts val="875"/>
                        </a:lnSpc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1.16 - Dalykų mokymas anglų, vokiečių, prancūzų kalba būtų naudingas tik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8425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19050" algn="r">
                        <a:lnSpc>
                          <a:spcPts val="775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2,6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AB12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popamokinėje veikloje, projektuose, būreliuose, bet ne pamokose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10490">
                <a:tc>
                  <a:txBody>
                    <a:bodyPr/>
                    <a:lstStyle/>
                    <a:p>
                      <a:pPr>
                        <a:lnSpc>
                          <a:spcPts val="870"/>
                        </a:lnSpc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1.11 - Mano vaikas gali pasirinkti užduotis pagal savo gebėjimus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9050" algn="r">
                        <a:spcAft>
                          <a:spcPts val="0"/>
                        </a:spcAft>
                      </a:pPr>
                      <a:r>
                        <a:rPr lang="lt-LT" sz="200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2,7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6AB12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lt-LT" sz="20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17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10490">
                <a:tc>
                  <a:txBody>
                    <a:bodyPr/>
                    <a:lstStyle/>
                    <a:p>
                      <a:pPr>
                        <a:lnSpc>
                          <a:spcPts val="870"/>
                        </a:lnSpc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1.4 - Mokykloje mano vaikas sužino apie tolimesnio mokymosi ir karjeros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9050" algn="r">
                        <a:spcAft>
                          <a:spcPts val="0"/>
                        </a:spcAft>
                      </a:pPr>
                      <a:r>
                        <a:rPr lang="lt-LT" sz="200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2,8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6AB12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galimybes</a:t>
                      </a:r>
                      <a:endParaRPr lang="lt-L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9220112"/>
              </p:ext>
            </p:extLst>
          </p:nvPr>
        </p:nvGraphicFramePr>
        <p:xfrm>
          <a:off x="2592925" y="5144544"/>
          <a:ext cx="7631732" cy="332509"/>
        </p:xfrm>
        <a:graphic>
          <a:graphicData uri="http://schemas.openxmlformats.org/drawingml/2006/table">
            <a:tbl>
              <a:tblPr firstRow="1" firstCol="1" bandRow="1"/>
              <a:tblGrid>
                <a:gridCol w="69785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5314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325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1.15 - Įvairių dalykų mokymasis užsienio kalba praturtintų gimtąją kalbą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9050" algn="r">
                        <a:spcAft>
                          <a:spcPts val="0"/>
                        </a:spcAft>
                      </a:pPr>
                      <a:r>
                        <a:rPr lang="lt-LT" sz="2000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2,8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6AB12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" name="Rectangle 11"/>
          <p:cNvSpPr>
            <a:spLocks noChangeArrowheads="1"/>
          </p:cNvSpPr>
          <p:nvPr/>
        </p:nvSpPr>
        <p:spPr bwMode="auto">
          <a:xfrm>
            <a:off x="5436451" y="4573800"/>
            <a:ext cx="1080148" cy="130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10976" tIns="914112" rIns="358662" bIns="69828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 sz="2000"/>
          </a:p>
        </p:txBody>
      </p:sp>
      <p:sp>
        <p:nvSpPr>
          <p:cNvPr id="21" name="Rectangle 12"/>
          <p:cNvSpPr>
            <a:spLocks noChangeArrowheads="1"/>
          </p:cNvSpPr>
          <p:nvPr/>
        </p:nvSpPr>
        <p:spPr bwMode="auto">
          <a:xfrm>
            <a:off x="5436451" y="5099119"/>
            <a:ext cx="18473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kumimoji="0" lang="lt-LT" altLang="lt-LT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lt-LT" altLang="lt-LT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1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439</TotalTime>
  <Words>880</Words>
  <Application>Microsoft Office PowerPoint</Application>
  <PresentationFormat>Widescreen</PresentationFormat>
  <Paragraphs>302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Arial Narrow</vt:lpstr>
      <vt:lpstr>Calibri</vt:lpstr>
      <vt:lpstr>Century Gothic</vt:lpstr>
      <vt:lpstr>Times New Roman</vt:lpstr>
      <vt:lpstr>Wingdings</vt:lpstr>
      <vt:lpstr>Wingdings 3</vt:lpstr>
      <vt:lpstr>Wisp</vt:lpstr>
      <vt:lpstr>Vilniaus Naujininkų mokyklos veiklos kokybės įsivertinimo ataskaita 2018-2019 m.m.</vt:lpstr>
      <vt:lpstr>PowerPoint Presentation</vt:lpstr>
      <vt:lpstr>Darbo grupės nagrinėti šaltiniai:</vt:lpstr>
      <vt:lpstr>Apklausų dalyvių statistika.</vt:lpstr>
      <vt:lpstr>Mokinių apklausos rezultatai. 5 aukščiausios vertės.</vt:lpstr>
      <vt:lpstr>Mokinių apklausos rezultatai. 5 žemiausios vertės.</vt:lpstr>
      <vt:lpstr>Pokyčiai (mokiniai)</vt:lpstr>
      <vt:lpstr>Tėvų apklausa. 5 aukščiausios vertės.</vt:lpstr>
      <vt:lpstr>Tėvų apklausa. 5 žemiausios vertės.</vt:lpstr>
      <vt:lpstr>Pokyčiai (tėvai)</vt:lpstr>
      <vt:lpstr>Mokytojų ir darbuotojų apklausos rezultatai. 5 aukščiausios vertės.</vt:lpstr>
      <vt:lpstr>Mokytojų ir darbuotojų apklausos rezultatai. 5 žemiausios vertės. </vt:lpstr>
      <vt:lpstr>7a, 7b klasių NMPP lietuvių kalbos rezultatų palyginimas 2016m. ir 2018m. (4 ir 6 klasės)</vt:lpstr>
      <vt:lpstr>Rekomendacijos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Vilniaus Naujininkų mokyklos veiklos kokybės įsivertinimo ataskaita 2017-2018 m.m.</dc:title>
  <dc:creator>Windows User</dc:creator>
  <cp:lastModifiedBy>Windows User</cp:lastModifiedBy>
  <cp:revision>58</cp:revision>
  <dcterms:created xsi:type="dcterms:W3CDTF">2018-06-03T11:35:46Z</dcterms:created>
  <dcterms:modified xsi:type="dcterms:W3CDTF">2019-06-26T09:13:37Z</dcterms:modified>
</cp:coreProperties>
</file>