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53" r:id="rId1"/>
  </p:sldMasterIdLst>
  <p:sldIdLst>
    <p:sldId id="256" r:id="rId2"/>
    <p:sldId id="271" r:id="rId3"/>
    <p:sldId id="258" r:id="rId4"/>
    <p:sldId id="259" r:id="rId5"/>
    <p:sldId id="260" r:id="rId6"/>
    <p:sldId id="261" r:id="rId7"/>
    <p:sldId id="262" r:id="rId8"/>
    <p:sldId id="263" r:id="rId9"/>
    <p:sldId id="265" r:id="rId10"/>
    <p:sldId id="266" r:id="rId11"/>
    <p:sldId id="267" r:id="rId12"/>
    <p:sldId id="268" r:id="rId13"/>
    <p:sldId id="269" r:id="rId14"/>
    <p:sldId id="270" r:id="rId15"/>
  </p:sldIdLst>
  <p:sldSz cx="12192000" cy="6858000"/>
  <p:notesSz cx="6858000" cy="9144000"/>
  <p:defaultTextStyle>
    <a:defPPr>
      <a:defRPr lang="lt-L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61" autoAdjust="0"/>
    <p:restoredTop sz="94660"/>
  </p:normalViewPr>
  <p:slideViewPr>
    <p:cSldViewPr snapToGrid="0">
      <p:cViewPr varScale="1">
        <p:scale>
          <a:sx n="81" d="100"/>
          <a:sy n="81" d="100"/>
        </p:scale>
        <p:origin x="120" y="6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DA24C1-E7D8-43E8-AB95-DEF0BB0DB333}" type="datetimeFigureOut">
              <a:rPr lang="lt-LT" smtClean="0"/>
              <a:t>2020-06-17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36B75B19-3979-4DD0-84BF-7A5B221106CE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381901432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DA24C1-E7D8-43E8-AB95-DEF0BB0DB333}" type="datetimeFigureOut">
              <a:rPr lang="lt-LT" smtClean="0"/>
              <a:t>2020-06-17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36B75B19-3979-4DD0-84BF-7A5B221106CE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6263154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DA24C1-E7D8-43E8-AB95-DEF0BB0DB333}" type="datetimeFigureOut">
              <a:rPr lang="lt-LT" smtClean="0"/>
              <a:t>2020-06-17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36B75B19-3979-4DD0-84BF-7A5B221106CE}" type="slidenum">
              <a:rPr lang="lt-LT" smtClean="0"/>
              <a:t>‹#›</a:t>
            </a:fld>
            <a:endParaRPr lang="lt-LT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33266676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DA24C1-E7D8-43E8-AB95-DEF0BB0DB333}" type="datetimeFigureOut">
              <a:rPr lang="lt-LT" smtClean="0"/>
              <a:t>2020-06-17</a:t>
            </a:fld>
            <a:endParaRPr lang="lt-L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36B75B19-3979-4DD0-84BF-7A5B221106CE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6318039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DA24C1-E7D8-43E8-AB95-DEF0BB0DB333}" type="datetimeFigureOut">
              <a:rPr lang="lt-LT" smtClean="0"/>
              <a:t>2020-06-17</a:t>
            </a:fld>
            <a:endParaRPr lang="lt-L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36B75B19-3979-4DD0-84BF-7A5B221106CE}" type="slidenum">
              <a:rPr lang="lt-LT" smtClean="0"/>
              <a:t>‹#›</a:t>
            </a:fld>
            <a:endParaRPr lang="lt-LT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9253962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DA24C1-E7D8-43E8-AB95-DEF0BB0DB333}" type="datetimeFigureOut">
              <a:rPr lang="lt-LT" smtClean="0"/>
              <a:t>2020-06-17</a:t>
            </a:fld>
            <a:endParaRPr lang="lt-L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36B75B19-3979-4DD0-84BF-7A5B221106CE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53506168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DA24C1-E7D8-43E8-AB95-DEF0BB0DB333}" type="datetimeFigureOut">
              <a:rPr lang="lt-LT" smtClean="0"/>
              <a:t>2020-06-17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75B19-3979-4DD0-84BF-7A5B221106CE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08827022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DA24C1-E7D8-43E8-AB95-DEF0BB0DB333}" type="datetimeFigureOut">
              <a:rPr lang="lt-LT" smtClean="0"/>
              <a:t>2020-06-17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75B19-3979-4DD0-84BF-7A5B221106CE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4286511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DA24C1-E7D8-43E8-AB95-DEF0BB0DB333}" type="datetimeFigureOut">
              <a:rPr lang="lt-LT" smtClean="0"/>
              <a:t>2020-06-17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75B19-3979-4DD0-84BF-7A5B221106CE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4950372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DA24C1-E7D8-43E8-AB95-DEF0BB0DB333}" type="datetimeFigureOut">
              <a:rPr lang="lt-LT" smtClean="0"/>
              <a:t>2020-06-17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36B75B19-3979-4DD0-84BF-7A5B221106CE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0897529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DA24C1-E7D8-43E8-AB95-DEF0BB0DB333}" type="datetimeFigureOut">
              <a:rPr lang="lt-LT" smtClean="0"/>
              <a:t>2020-06-17</a:t>
            </a:fld>
            <a:endParaRPr lang="lt-L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36B75B19-3979-4DD0-84BF-7A5B221106CE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2613453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DA24C1-E7D8-43E8-AB95-DEF0BB0DB333}" type="datetimeFigureOut">
              <a:rPr lang="lt-LT" smtClean="0"/>
              <a:t>2020-06-17</a:t>
            </a:fld>
            <a:endParaRPr lang="lt-L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36B75B19-3979-4DD0-84BF-7A5B221106CE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9892796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DA24C1-E7D8-43E8-AB95-DEF0BB0DB333}" type="datetimeFigureOut">
              <a:rPr lang="lt-LT" smtClean="0"/>
              <a:t>2020-06-17</a:t>
            </a:fld>
            <a:endParaRPr lang="lt-L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75B19-3979-4DD0-84BF-7A5B221106CE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3148712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DA24C1-E7D8-43E8-AB95-DEF0BB0DB333}" type="datetimeFigureOut">
              <a:rPr lang="lt-LT" smtClean="0"/>
              <a:t>2020-06-17</a:t>
            </a:fld>
            <a:endParaRPr lang="lt-L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75B19-3979-4DD0-84BF-7A5B221106CE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7916298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DA24C1-E7D8-43E8-AB95-DEF0BB0DB333}" type="datetimeFigureOut">
              <a:rPr lang="lt-LT" smtClean="0"/>
              <a:t>2020-06-17</a:t>
            </a:fld>
            <a:endParaRPr lang="lt-L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75B19-3979-4DD0-84BF-7A5B221106CE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54271859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DA24C1-E7D8-43E8-AB95-DEF0BB0DB333}" type="datetimeFigureOut">
              <a:rPr lang="lt-LT" smtClean="0"/>
              <a:t>2020-06-17</a:t>
            </a:fld>
            <a:endParaRPr lang="lt-L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36B75B19-3979-4DD0-84BF-7A5B221106CE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3558073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8">
            <a:lum/>
          </a:blip>
          <a:srcRect/>
          <a:stretch>
            <a:fillRect l="92000" t="91000" r="1000" b="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DA24C1-E7D8-43E8-AB95-DEF0BB0DB333}" type="datetimeFigureOut">
              <a:rPr lang="lt-LT" smtClean="0"/>
              <a:t>2020-06-17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36B75B19-3979-4DD0-84BF-7A5B221106CE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9396300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54" r:id="rId1"/>
    <p:sldLayoutId id="2147483955" r:id="rId2"/>
    <p:sldLayoutId id="2147483956" r:id="rId3"/>
    <p:sldLayoutId id="2147483957" r:id="rId4"/>
    <p:sldLayoutId id="2147483958" r:id="rId5"/>
    <p:sldLayoutId id="2147483959" r:id="rId6"/>
    <p:sldLayoutId id="2147483960" r:id="rId7"/>
    <p:sldLayoutId id="2147483961" r:id="rId8"/>
    <p:sldLayoutId id="2147483962" r:id="rId9"/>
    <p:sldLayoutId id="2147483963" r:id="rId10"/>
    <p:sldLayoutId id="2147483964" r:id="rId11"/>
    <p:sldLayoutId id="2147483965" r:id="rId12"/>
    <p:sldLayoutId id="2147483966" r:id="rId13"/>
    <p:sldLayoutId id="2147483967" r:id="rId14"/>
    <p:sldLayoutId id="2147483968" r:id="rId15"/>
    <p:sldLayoutId id="214748396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1504604"/>
            <a:ext cx="8915399" cy="1895301"/>
          </a:xfrm>
        </p:spPr>
        <p:txBody>
          <a:bodyPr>
            <a:normAutofit/>
          </a:bodyPr>
          <a:lstStyle/>
          <a:p>
            <a:pPr algn="ctr"/>
            <a:r>
              <a:rPr lang="lt-LT" sz="3200" b="1" dirty="0"/>
              <a:t>Vilniaus Naujininkų mokyklos veiklos kokybės įsivertinimo ataskaita</a:t>
            </a:r>
            <a:r>
              <a:rPr lang="lt-LT" sz="3200" dirty="0"/>
              <a:t/>
            </a:r>
            <a:br>
              <a:rPr lang="lt-LT" sz="3200" dirty="0"/>
            </a:br>
            <a:r>
              <a:rPr lang="lt-LT" sz="3200" b="1" dirty="0" smtClean="0"/>
              <a:t>2019-2020 </a:t>
            </a:r>
            <a:r>
              <a:rPr lang="lt-LT" sz="3200" b="1" dirty="0"/>
              <a:t>m.m</a:t>
            </a:r>
            <a:r>
              <a:rPr lang="lt-LT" sz="3200" b="1" dirty="0" smtClean="0"/>
              <a:t>.</a:t>
            </a:r>
            <a:endParaRPr lang="lt-LT" sz="32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547063"/>
            <a:ext cx="8915399" cy="1197032"/>
          </a:xfrm>
        </p:spPr>
        <p:txBody>
          <a:bodyPr>
            <a:normAutofit/>
          </a:bodyPr>
          <a:lstStyle/>
          <a:p>
            <a:r>
              <a:rPr lang="lt-LT" sz="2800" b="1" dirty="0" smtClean="0">
                <a:solidFill>
                  <a:schemeClr val="tx1"/>
                </a:solidFill>
              </a:rPr>
              <a:t>Giluminio vertinimo rodiklis:</a:t>
            </a:r>
          </a:p>
          <a:p>
            <a:r>
              <a:rPr lang="lt-LT" sz="2800" b="1" dirty="0" smtClean="0">
                <a:solidFill>
                  <a:schemeClr val="tx1"/>
                </a:solidFill>
              </a:rPr>
              <a:t>1.1.1 Asmenybės tapsmas ( socialumas).</a:t>
            </a:r>
          </a:p>
          <a:p>
            <a:endParaRPr lang="lt-LT" sz="2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04177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lt-LT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Išvados.</a:t>
            </a:r>
            <a:endParaRPr lang="lt-LT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92924" y="1905000"/>
            <a:ext cx="8911687" cy="400622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lt-LT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Dauguma mokinių pasižymi aukštu tolerancijos lygiu, per 2 mėn</a:t>
            </a:r>
            <a:r>
              <a:rPr lang="lt-LT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(kovą  - balandį</a:t>
            </a:r>
            <a:r>
              <a:rPr lang="lt-LT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nepatyrė patys patyčių ir iš kitų nesityčiojo</a:t>
            </a:r>
            <a:r>
              <a:rPr lang="lt-LT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Prastėja mokinių gebėjmai spręsti konfliktus. </a:t>
            </a:r>
            <a:endParaRPr lang="lt-LT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89 % </a:t>
            </a:r>
            <a:r>
              <a:rPr lang="lt-LT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respondentų </a:t>
            </a:r>
            <a:r>
              <a:rPr lang="lt-LT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pritarė, kad mokiniai yra tolerantiški – pripažįsta kitų teisę būti kitokiems, nei jie yra. </a:t>
            </a:r>
          </a:p>
          <a:p>
            <a:r>
              <a:rPr lang="lt-LT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82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%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mokini</a:t>
            </a:r>
            <a:r>
              <a:rPr lang="lt-LT" dirty="0">
                <a:latin typeface="Times New Roman" panose="02020603050405020304" pitchFamily="18" charset="0"/>
                <a:cs typeface="Times New Roman" panose="02020603050405020304" pitchFamily="18" charset="0"/>
              </a:rPr>
              <a:t>ų nepatyrė patyčių ugdymo procese </a:t>
            </a:r>
            <a:r>
              <a:rPr lang="lt-LT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kovo  - </a:t>
            </a:r>
            <a:r>
              <a:rPr lang="lt-LT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balandžio mėn., 89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%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patys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nesit</a:t>
            </a:r>
            <a:r>
              <a:rPr lang="lt-LT" dirty="0">
                <a:latin typeface="Times New Roman" panose="02020603050405020304" pitchFamily="18" charset="0"/>
                <a:cs typeface="Times New Roman" panose="02020603050405020304" pitchFamily="18" charset="0"/>
              </a:rPr>
              <a:t>yčiojo iš kitų šiuo laikotarpiu. </a:t>
            </a:r>
          </a:p>
          <a:p>
            <a:r>
              <a:rPr lang="lt-LT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Lyginant ankstesnių metų rezultatus</a:t>
            </a:r>
            <a:r>
              <a:rPr lang="lt-LT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lt-LT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prastėja  </a:t>
            </a:r>
            <a:r>
              <a:rPr lang="lt-LT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mokinių gebėjimai spręsti konfliktus (</a:t>
            </a:r>
            <a:r>
              <a:rPr lang="lt-LT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lt-LT" dirty="0">
                <a:latin typeface="Times New Roman" panose="02020603050405020304" pitchFamily="18" charset="0"/>
                <a:cs typeface="Times New Roman" panose="02020603050405020304" pitchFamily="18" charset="0"/>
              </a:rPr>
              <a:t>31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%</a:t>
            </a:r>
            <a:r>
              <a:rPr lang="lt-LT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mokinių kyla problemų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lt-LT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tai pastebi ir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28%</a:t>
            </a:r>
            <a:r>
              <a:rPr lang="lt-LT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darbuotojų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  <a:endParaRPr lang="lt-LT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lt-LT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990471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51115" y="565920"/>
            <a:ext cx="8911687" cy="1280890"/>
          </a:xfrm>
        </p:spPr>
        <p:txBody>
          <a:bodyPr>
            <a:normAutofit/>
          </a:bodyPr>
          <a:lstStyle/>
          <a:p>
            <a:r>
              <a:rPr lang="lt-LT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Išvados.</a:t>
            </a:r>
            <a:endParaRPr lang="lt-LT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51114" y="1762298"/>
            <a:ext cx="8853497" cy="414892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lt-LT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Visi mokiniai aktyviai dalyvauja bent vienoje veikloje: sportinėje, meninėje, savivaldoje, projektinėje </a:t>
            </a:r>
            <a:r>
              <a:rPr lang="lt-LT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veikloje.</a:t>
            </a:r>
            <a:endParaRPr lang="lt-LT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lt-LT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Apklausų </a:t>
            </a:r>
            <a:r>
              <a:rPr lang="lt-LT" dirty="0">
                <a:latin typeface="Times New Roman" panose="02020603050405020304" pitchFamily="18" charset="0"/>
                <a:cs typeface="Times New Roman" panose="02020603050405020304" pitchFamily="18" charset="0"/>
              </a:rPr>
              <a:t>duomenimis </a:t>
            </a:r>
            <a:r>
              <a:rPr lang="lt-LT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89 </a:t>
            </a:r>
            <a:r>
              <a:rPr lang="lt-LT" dirty="0">
                <a:latin typeface="Times New Roman" panose="02020603050405020304" pitchFamily="18" charset="0"/>
                <a:cs typeface="Times New Roman" panose="02020603050405020304" pitchFamily="18" charset="0"/>
              </a:rPr>
              <a:t>% 5-10 kl. mokinių aktyviai dalyvavo bent vienoje veikloje.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lt-LT" dirty="0">
                <a:latin typeface="Times New Roman" panose="02020603050405020304" pitchFamily="18" charset="0"/>
                <a:cs typeface="Times New Roman" panose="02020603050405020304" pitchFamily="18" charset="0"/>
              </a:rPr>
              <a:t>90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%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mokini</a:t>
            </a:r>
            <a:r>
              <a:rPr lang="lt-LT" dirty="0">
                <a:latin typeface="Times New Roman" panose="02020603050405020304" pitchFamily="18" charset="0"/>
                <a:cs typeface="Times New Roman" panose="02020603050405020304" pitchFamily="18" charset="0"/>
              </a:rPr>
              <a:t>ų lanko neformaliojo švietimo būrelius mokykloje ir kitose institucijose</a:t>
            </a:r>
            <a:r>
              <a:rPr lang="lt-LT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lt-LT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99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% 1-10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klasi</a:t>
            </a:r>
            <a:r>
              <a:rPr lang="lt-LT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ų mokinių dalyvavo kultūrinėje, pažintinėje, socialinėje, projektinėje veikloje.</a:t>
            </a:r>
          </a:p>
          <a:p>
            <a:r>
              <a:rPr lang="lt-LT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78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% 1-10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klasi</a:t>
            </a:r>
            <a:r>
              <a:rPr lang="lt-LT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ų mokinių rugsėjo – balandžio mėnesiais dalyvavo olimpiadose,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r>
              <a:rPr lang="lt-LT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konkursuose,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lt-LT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parodose, renginiuose.</a:t>
            </a:r>
          </a:p>
        </p:txBody>
      </p:sp>
    </p:spTree>
    <p:extLst>
      <p:ext uri="{BB962C8B-B14F-4D97-AF65-F5344CB8AC3E}">
        <p14:creationId xmlns:p14="http://schemas.microsoft.com/office/powerpoint/2010/main" val="1340449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lt-LT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Išvados.</a:t>
            </a:r>
            <a:endParaRPr lang="lt-LT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92924" y="1825625"/>
            <a:ext cx="9069831" cy="405147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lt-LT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Mokiniams rūpi jų aplinkos, bendruomenės, šalies gerovė ir jie prisideda ją kuriant. Dauguma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mokini</a:t>
            </a:r>
            <a:r>
              <a:rPr lang="lt-LT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ų dalyvauja bent keturiose socialinėse, pilietinėse mokyklos ar bendruomenės akcijose</a:t>
            </a:r>
            <a:r>
              <a:rPr lang="lt-LT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Klausimynų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duomenimis</a:t>
            </a:r>
            <a:r>
              <a:rPr lang="lt-LT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84,3 % </a:t>
            </a:r>
            <a:r>
              <a:rPr lang="lt-LT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mokinių dalyvavo bent keturiose akcijose. </a:t>
            </a:r>
            <a:endParaRPr lang="lt-LT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lt-LT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90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%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darbuotojų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teigia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kad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pakankamai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lengvai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sutelkia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mokinius</a:t>
            </a:r>
            <a:r>
              <a:rPr lang="lt-L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lt-LT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įvairioms veikloms.</a:t>
            </a: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90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% t</a:t>
            </a:r>
            <a:r>
              <a:rPr lang="lt-LT" dirty="0">
                <a:latin typeface="Times New Roman" panose="02020603050405020304" pitchFamily="18" charset="0"/>
                <a:cs typeface="Times New Roman" panose="02020603050405020304" pitchFamily="18" charset="0"/>
              </a:rPr>
              <a:t>ėvų teigia, kad jų vaikas įtraukiamas į pilietines akcijas ir iniciatyvas (talkas, šventes, minėjimus...). </a:t>
            </a:r>
            <a:endParaRPr lang="lt-LT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lt-LT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90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%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mokinių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pritaria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kad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mokykla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tinkamai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organizuoja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šias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akcijas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lt-LT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Mokykloje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aktyviai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veikia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Seniūnų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taryba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kuri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organiz</a:t>
            </a:r>
            <a:r>
              <a:rPr lang="lt-LT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uoja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akcijas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ved</a:t>
            </a:r>
            <a:r>
              <a:rPr lang="lt-LT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renginius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susitikimus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puoš</a:t>
            </a:r>
            <a:r>
              <a:rPr lang="lt-LT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ia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mokyklos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erdves</a:t>
            </a:r>
            <a:r>
              <a:rPr lang="lt-L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lt-LT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ir į savo veiklas įtraukia daugumą mokinių.</a:t>
            </a:r>
            <a:endParaRPr lang="en-US" dirty="0"/>
          </a:p>
          <a:p>
            <a:endParaRPr lang="lt-LT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866993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lt-LT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Išvados.</a:t>
            </a:r>
            <a:endParaRPr lang="lt-LT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92925" y="1825625"/>
            <a:ext cx="8760874" cy="451421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lt-LT" b="1" dirty="0" smtClean="0"/>
              <a:t>      </a:t>
            </a:r>
            <a:r>
              <a:rPr lang="lt-LT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Mokykloje </a:t>
            </a:r>
            <a:r>
              <a:rPr lang="lt-LT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veikia susitarimų kultūra</a:t>
            </a:r>
            <a:r>
              <a:rPr lang="lt-LT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97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%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darbuotoj</a:t>
            </a:r>
            <a:r>
              <a:rPr lang="lt-LT" dirty="0">
                <a:latin typeface="Times New Roman" panose="02020603050405020304" pitchFamily="18" charset="0"/>
                <a:cs typeface="Times New Roman" panose="02020603050405020304" pitchFamily="18" charset="0"/>
              </a:rPr>
              <a:t>ų ir mokinių pritarė, kad yra sukurtos ir veikia klasės susitarimų taisyklės. 94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%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mokini</a:t>
            </a:r>
            <a:r>
              <a:rPr lang="lt-LT" dirty="0">
                <a:latin typeface="Times New Roman" panose="02020603050405020304" pitchFamily="18" charset="0"/>
                <a:cs typeface="Times New Roman" panose="02020603050405020304" pitchFamily="18" charset="0"/>
              </a:rPr>
              <a:t>ų ne tik žino, bet ir laikosi mokyklos taisyklių. 93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%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mokini</a:t>
            </a:r>
            <a:r>
              <a:rPr lang="lt-LT" dirty="0">
                <a:latin typeface="Times New Roman" panose="02020603050405020304" pitchFamily="18" charset="0"/>
                <a:cs typeface="Times New Roman" panose="02020603050405020304" pitchFamily="18" charset="0"/>
              </a:rPr>
              <a:t>ų žino nuobaudų už netinkamą elgesį ir skatinimo sistemas</a:t>
            </a:r>
            <a:r>
              <a:rPr lang="lt-LT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2019</a:t>
            </a:r>
            <a:r>
              <a:rPr lang="lt-LT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2020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m.m.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VGK 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gavo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16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tarnybinių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pranešimų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dėl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destruktyvaus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mokinių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elgesio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 VGK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vyko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4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posėdžiai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9 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apskritojo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stalo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diskusijos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atvejų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aptarimai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šiai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problemai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spręsti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 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Pritaikytos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priemonės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pokalbiai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mokiniais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jų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tėvais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globėjais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pagalbos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planų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sudarymas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kraštutiniais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atvejais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buvo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kreiptasi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į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Vilniaus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m. TBKS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Dėl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mokinių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nepažangumo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mokyklos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nelankymo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vėlavimo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į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pamokas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VGK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vyko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9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posėdžiai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Pritaikytos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priemonės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pokalbiai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mokiniais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jų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tėvais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globėjais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pagalbos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planų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sudarymas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kraštutiniais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atvejais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buvo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kreiptasi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į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Vilniaus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m. TBKS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Mokslo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metų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baigimo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šventėje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padėkos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raštais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už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gerą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mokymąsi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aktyvią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veiklą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buvo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apdovanoti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38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mokiniai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Visi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mokiniai</a:t>
            </a:r>
            <a:r>
              <a:rPr lang="lt-LT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laimėję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konkursuose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olimpiadose</a:t>
            </a:r>
            <a:r>
              <a:rPr lang="lt-LT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apdovanoti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pagyrimo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raštais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lt-LT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lt-LT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09507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lt-LT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Rekomendacijos</a:t>
            </a:r>
            <a:endParaRPr lang="lt-LT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92924" y="2161309"/>
            <a:ext cx="9599075" cy="3200907"/>
          </a:xfrm>
        </p:spPr>
        <p:txBody>
          <a:bodyPr>
            <a:noAutofit/>
          </a:bodyPr>
          <a:lstStyle/>
          <a:p>
            <a:r>
              <a:rPr lang="lt-LT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Visiems bendruomenės nariams</a:t>
            </a:r>
            <a:r>
              <a:rPr lang="lt-L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operatyviai </a:t>
            </a:r>
            <a:r>
              <a:rPr lang="lt-LT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reaguoti </a:t>
            </a:r>
            <a:r>
              <a:rPr lang="lt-LT" dirty="0">
                <a:latin typeface="Times New Roman" panose="02020603050405020304" pitchFamily="18" charset="0"/>
                <a:cs typeface="Times New Roman" panose="02020603050405020304" pitchFamily="18" charset="0"/>
              </a:rPr>
              <a:t>į pastebėtas konfliktines situacijas.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lt-LT" dirty="0">
                <a:latin typeface="Times New Roman" panose="02020603050405020304" pitchFamily="18" charset="0"/>
                <a:cs typeface="Times New Roman" panose="02020603050405020304" pitchFamily="18" charset="0"/>
              </a:rPr>
              <a:t>Planuojant </a:t>
            </a:r>
            <a:r>
              <a:rPr lang="lt-LT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klasių vadovų</a:t>
            </a:r>
            <a:r>
              <a:rPr lang="lt-L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veiklas, </a:t>
            </a:r>
            <a:r>
              <a:rPr lang="lt-LT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švietimo pagalbos specialistų</a:t>
            </a:r>
            <a:r>
              <a:rPr lang="lt-L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darbą didesnį dėmesį skirti veikloms mokant spręsti konfliktus ir kolektyvo formavimui. 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lt-LT" dirty="0">
                <a:latin typeface="Times New Roman" panose="02020603050405020304" pitchFamily="18" charset="0"/>
                <a:cs typeface="Times New Roman" panose="02020603050405020304" pitchFamily="18" charset="0"/>
              </a:rPr>
              <a:t>Visų klasių koncentruose </a:t>
            </a:r>
            <a:r>
              <a:rPr lang="lt-LT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švietimo pagalbos specialistams</a:t>
            </a:r>
            <a:r>
              <a:rPr lang="lt-L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formuoti socialinių įgūdžių ugdymo grupes ir į jas įtraukti naujai atvykusius/atvykstančius mokinius.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lt-LT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Tėvams </a:t>
            </a:r>
            <a:r>
              <a:rPr lang="lt-LT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daugiau bendrauti su vaikais mokant ir rodant pavyzdį, kaip konstruktyviai spręsti konfliktus. 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lt-LT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00139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047999" y="1259175"/>
            <a:ext cx="7176655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50000"/>
              </a:lnSpc>
              <a:spcAft>
                <a:spcPts val="0"/>
              </a:spcAft>
            </a:pPr>
            <a:r>
              <a:rPr lang="lt-LT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Ataskaitą parengė koordinacinė mokyklos veiklos kokybės įsivertinimo grupė</a:t>
            </a:r>
            <a:r>
              <a:rPr lang="lt-LT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</a:p>
          <a:p>
            <a:pPr lvl="0">
              <a:lnSpc>
                <a:spcPct val="150000"/>
              </a:lnSpc>
              <a:spcAft>
                <a:spcPts val="0"/>
              </a:spcAft>
            </a:pPr>
            <a:r>
              <a:rPr lang="lt-LT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lt-LT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      </a:t>
            </a:r>
            <a:r>
              <a:rPr lang="lt-LT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Žydrūnė Motiejūnienė – kuruojanti direktoriaus </a:t>
            </a:r>
            <a:r>
              <a:rPr lang="en-US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lt-LT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pavaduotoja;</a:t>
            </a:r>
            <a:endParaRPr lang="lt-LT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7200">
              <a:lnSpc>
                <a:spcPct val="150000"/>
              </a:lnSpc>
              <a:spcAft>
                <a:spcPts val="0"/>
              </a:spcAft>
            </a:pPr>
            <a:r>
              <a:rPr lang="lt-LT" dirty="0">
                <a:latin typeface="Times New Roman" panose="02020603050405020304" pitchFamily="18" charset="0"/>
                <a:ea typeface="Times New Roman" panose="02020603050405020304" pitchFamily="18" charset="0"/>
              </a:rPr>
              <a:t>Vida Varkalienė  (grupės vadovė);</a:t>
            </a:r>
          </a:p>
          <a:p>
            <a:pPr marL="457200">
              <a:lnSpc>
                <a:spcPct val="150000"/>
              </a:lnSpc>
              <a:spcAft>
                <a:spcPts val="0"/>
              </a:spcAft>
            </a:pPr>
            <a:r>
              <a:rPr lang="lt-LT" dirty="0">
                <a:latin typeface="Times New Roman" panose="02020603050405020304" pitchFamily="18" charset="0"/>
                <a:ea typeface="Times New Roman" panose="02020603050405020304" pitchFamily="18" charset="0"/>
              </a:rPr>
              <a:t>Dainė Dalgedaitė;</a:t>
            </a:r>
          </a:p>
          <a:p>
            <a:pPr marL="457200">
              <a:lnSpc>
                <a:spcPct val="150000"/>
              </a:lnSpc>
              <a:spcAft>
                <a:spcPts val="0"/>
              </a:spcAft>
            </a:pPr>
            <a:r>
              <a:rPr lang="lt-LT" dirty="0">
                <a:latin typeface="Times New Roman" panose="02020603050405020304" pitchFamily="18" charset="0"/>
                <a:ea typeface="Times New Roman" panose="02020603050405020304" pitchFamily="18" charset="0"/>
              </a:rPr>
              <a:t>Rita Matulienė;</a:t>
            </a:r>
          </a:p>
          <a:p>
            <a:pPr marL="457200">
              <a:lnSpc>
                <a:spcPct val="150000"/>
              </a:lnSpc>
              <a:spcAft>
                <a:spcPts val="0"/>
              </a:spcAft>
            </a:pPr>
            <a:r>
              <a:rPr lang="lt-LT" dirty="0">
                <a:latin typeface="Times New Roman" panose="02020603050405020304" pitchFamily="18" charset="0"/>
                <a:ea typeface="Times New Roman" panose="02020603050405020304" pitchFamily="18" charset="0"/>
              </a:rPr>
              <a:t>Inga Juškienė</a:t>
            </a:r>
            <a:r>
              <a:rPr lang="lt-LT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;</a:t>
            </a:r>
            <a:endParaRPr lang="lt-LT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7200">
              <a:lnSpc>
                <a:spcPct val="150000"/>
              </a:lnSpc>
              <a:spcAft>
                <a:spcPts val="0"/>
              </a:spcAft>
            </a:pPr>
            <a:r>
              <a:rPr lang="lt-LT" dirty="0">
                <a:latin typeface="Times New Roman" panose="02020603050405020304" pitchFamily="18" charset="0"/>
                <a:ea typeface="Times New Roman" panose="02020603050405020304" pitchFamily="18" charset="0"/>
              </a:rPr>
              <a:t>Alma Šlaitaitė- Kaikarienė;</a:t>
            </a:r>
          </a:p>
          <a:p>
            <a:pPr marL="457200">
              <a:lnSpc>
                <a:spcPct val="150000"/>
              </a:lnSpc>
              <a:spcAft>
                <a:spcPts val="0"/>
              </a:spcAft>
            </a:pPr>
            <a:r>
              <a:rPr lang="lt-LT" dirty="0">
                <a:latin typeface="Times New Roman" panose="02020603050405020304" pitchFamily="18" charset="0"/>
                <a:ea typeface="Times New Roman" panose="02020603050405020304" pitchFamily="18" charset="0"/>
              </a:rPr>
              <a:t>Vaida Porutienė;</a:t>
            </a:r>
          </a:p>
          <a:p>
            <a:pPr marL="457200">
              <a:lnSpc>
                <a:spcPct val="150000"/>
              </a:lnSpc>
              <a:spcAft>
                <a:spcPts val="0"/>
              </a:spcAft>
            </a:pPr>
            <a:r>
              <a:rPr lang="lt-LT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Sigita Klusaitė.</a:t>
            </a:r>
            <a:endParaRPr lang="lt-LT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299997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lt-L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Darbo grupė </a:t>
            </a:r>
            <a:r>
              <a:rPr lang="lt-LT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1.1.1 </a:t>
            </a:r>
            <a:r>
              <a:rPr lang="lt-L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rodikliui nagrinėti pasirinko šiuos vertinimo </a:t>
            </a:r>
            <a:r>
              <a:rPr lang="lt-LT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šaltinius:</a:t>
            </a:r>
            <a:endParaRPr lang="lt-LT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92924" y="2133599"/>
            <a:ext cx="8911687" cy="4209011"/>
          </a:xfrm>
        </p:spPr>
        <p:txBody>
          <a:bodyPr>
            <a:noAutofit/>
          </a:bodyPr>
          <a:lstStyle/>
          <a:p>
            <a:r>
              <a:rPr lang="lt-LT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Apklausos IQESonline platformoje: mokytojų ir specialistų, 5-10 klasių mokinių, 1-10 klasių mokinių tėvų;</a:t>
            </a:r>
          </a:p>
          <a:p>
            <a:r>
              <a:rPr lang="lt-LT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Naujininkų mokyklos pamokų stebėjimo protokolai;</a:t>
            </a:r>
          </a:p>
          <a:p>
            <a:r>
              <a:rPr lang="lt-LT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Seniūnų Tarybos veiklos suvestinė ;</a:t>
            </a:r>
          </a:p>
          <a:p>
            <a:r>
              <a:rPr lang="lt-LT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Kultūrinės, pažintinės, socialinės, pilietinės veiklos žymėjimo suvestinė;</a:t>
            </a:r>
          </a:p>
          <a:p>
            <a:r>
              <a:rPr lang="lt-LT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Olimpiadų, konkursų, parodų, renginių žymėjimo suvestinė;</a:t>
            </a:r>
          </a:p>
          <a:p>
            <a:r>
              <a:rPr lang="lt-LT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VGK posėdžių protokolai ir pokalbis su specialistais.</a:t>
            </a:r>
          </a:p>
          <a:p>
            <a:pPr>
              <a:buFont typeface="Wingdings" panose="05000000000000000000" pitchFamily="2" charset="2"/>
              <a:buChar char="Ø"/>
            </a:pPr>
            <a:endParaRPr lang="lt-LT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endParaRPr lang="lt-LT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endParaRPr lang="lt-LT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endParaRPr lang="lt-LT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endParaRPr lang="lt-LT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endParaRPr lang="lt-L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284833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lt-LT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Apklausų dalyvių statistika.</a:t>
            </a:r>
            <a:endParaRPr lang="lt-LT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92924" y="2133600"/>
            <a:ext cx="8911687" cy="3777622"/>
          </a:xfrm>
        </p:spPr>
        <p:txBody>
          <a:bodyPr>
            <a:normAutofit/>
          </a:bodyPr>
          <a:lstStyle/>
          <a:p>
            <a:r>
              <a:rPr lang="lt-LT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154 mokiniai iš 5-10 klasių (71%);</a:t>
            </a:r>
          </a:p>
          <a:p>
            <a:r>
              <a:rPr lang="lt-LT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43 mokytojai, darbuotojai, specialistai (90%);</a:t>
            </a:r>
          </a:p>
          <a:p>
            <a:r>
              <a:rPr lang="lt-LT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198 1-10 klasių mokinių tėvai (46%).</a:t>
            </a:r>
          </a:p>
          <a:p>
            <a:pPr marL="0" indent="0">
              <a:buNone/>
            </a:pPr>
            <a:endParaRPr lang="lt-LT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608656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lt-LT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Mokinių apklausa</a:t>
            </a:r>
            <a:r>
              <a:rPr lang="lt-L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lt-LT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(socialumas)</a:t>
            </a:r>
            <a:endParaRPr lang="lt-LT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9887" y="1728788"/>
            <a:ext cx="11250193" cy="38241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51855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lt-L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Tėvų </a:t>
            </a:r>
            <a:r>
              <a:rPr lang="lt-LT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apklausa</a:t>
            </a:r>
            <a:r>
              <a:rPr lang="lt-L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lt-LT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(socialumas)</a:t>
            </a:r>
            <a:endParaRPr lang="lt-LT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9867" y="1537855"/>
            <a:ext cx="11090086" cy="39152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83493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lt-LT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Mokytojų apklausa (socialumas)</a:t>
            </a:r>
            <a:endParaRPr lang="lt-LT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7966" y="1587730"/>
            <a:ext cx="11110674" cy="39933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70229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lt-LT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Išvados.</a:t>
            </a:r>
            <a:endParaRPr lang="lt-LT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1762298"/>
            <a:ext cx="8915400" cy="414892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Pamokose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ir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lt-LT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įvairiose veiklose mokiniai padeda vieni kitiems, tačiau tarpusavyje bendrauja ne visada pagarbiai. </a:t>
            </a:r>
          </a:p>
          <a:p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Apklaus</a:t>
            </a:r>
            <a:r>
              <a:rPr lang="lt-LT" dirty="0">
                <a:latin typeface="Times New Roman" panose="02020603050405020304" pitchFamily="18" charset="0"/>
                <a:cs typeface="Times New Roman" panose="02020603050405020304" pitchFamily="18" charset="0"/>
              </a:rPr>
              <a:t>ų duomenimis 89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% 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mokini</a:t>
            </a:r>
            <a:r>
              <a:rPr lang="lt-LT" dirty="0">
                <a:latin typeface="Times New Roman" panose="02020603050405020304" pitchFamily="18" charset="0"/>
                <a:cs typeface="Times New Roman" panose="02020603050405020304" pitchFamily="18" charset="0"/>
              </a:rPr>
              <a:t>ų noriai eina į mokyklą, nes turi galimybę pabendrauti su bendraamžiais. 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lt-LT" dirty="0">
                <a:latin typeface="Times New Roman" panose="02020603050405020304" pitchFamily="18" charset="0"/>
                <a:cs typeface="Times New Roman" panose="02020603050405020304" pitchFamily="18" charset="0"/>
              </a:rPr>
              <a:t>Visi darbuotojai skatina mokinius bendradarbiauti ir 95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%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teigia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kad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mokiniai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padeda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vieni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kitiems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82 %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steb</a:t>
            </a:r>
            <a:r>
              <a:rPr lang="lt-LT" dirty="0">
                <a:latin typeface="Times New Roman" panose="02020603050405020304" pitchFamily="18" charset="0"/>
                <a:cs typeface="Times New Roman" panose="02020603050405020304" pitchFamily="18" charset="0"/>
              </a:rPr>
              <a:t>ėtų pamokų mokiniai sėkmingai bendradarbiavo vieni su kitais. Tačiau trūksta pagarbos mokinių  tarpusavio bendravime (tai pastebi net 33 % mokinių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94 % respondent</a:t>
            </a:r>
            <a:r>
              <a:rPr lang="lt-LT" dirty="0">
                <a:latin typeface="Times New Roman" panose="02020603050405020304" pitchFamily="18" charset="0"/>
                <a:cs typeface="Times New Roman" panose="02020603050405020304" pitchFamily="18" charset="0"/>
              </a:rPr>
              <a:t>ų teigia, kad mokiniai pagarbiai bendrauja su mokyklos darbuotojais. 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lt-L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703404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lt-LT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Išvados</a:t>
            </a:r>
            <a:r>
              <a:rPr lang="lt-LT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lt-LT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92924" y="1695796"/>
            <a:ext cx="8911687" cy="366591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lt-LT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Dauguma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mokini</a:t>
            </a:r>
            <a:r>
              <a:rPr lang="lt-LT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ų mokykloje </a:t>
            </a:r>
            <a:r>
              <a:rPr lang="lt-LT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turi </a:t>
            </a:r>
            <a:r>
              <a:rPr lang="lt-LT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draugą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lt-LT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lt-LT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į kurį gali kreiptis pagalbos</a:t>
            </a:r>
            <a:r>
              <a:rPr lang="lt-LT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b="1" dirty="0"/>
          </a:p>
          <a:p>
            <a:r>
              <a:rPr lang="lt-LT" dirty="0">
                <a:latin typeface="Times New Roman" panose="02020603050405020304" pitchFamily="18" charset="0"/>
                <a:cs typeface="Times New Roman" panose="02020603050405020304" pitchFamily="18" charset="0"/>
              </a:rPr>
              <a:t>90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%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respondent</a:t>
            </a:r>
            <a:r>
              <a:rPr lang="lt-LT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ų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teigia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kad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vaikas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lt-LT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mokykloje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turi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draug</a:t>
            </a:r>
            <a:r>
              <a:rPr lang="lt-LT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ą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į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kurį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gali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kreiptis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pagalbos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13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mokinių</a:t>
            </a:r>
            <a:r>
              <a:rPr lang="lt-LT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dalyvavusių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apklausoje</a:t>
            </a:r>
            <a:r>
              <a:rPr lang="lt-LT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draugų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mokykloje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neturi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lt-L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87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%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mokini</a:t>
            </a:r>
            <a:r>
              <a:rPr lang="lt-LT" dirty="0">
                <a:latin typeface="Times New Roman" panose="02020603050405020304" pitchFamily="18" charset="0"/>
                <a:cs typeface="Times New Roman" panose="02020603050405020304" pitchFamily="18" charset="0"/>
              </a:rPr>
              <a:t>ų ir tėvų mano, kad vaiko santykiai su bendraklasiais yra geri</a:t>
            </a:r>
            <a:r>
              <a:rPr lang="lt-LT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Mokykloje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teikiama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psichologo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socialinių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įgūdžių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ugdymo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pagalba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visus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metus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vyksta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pastovūs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grupiniai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psichologiniai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socialinių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įgūdžių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ugdymo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užsiėmimai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1-4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klasėse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vyksta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individualios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psichologo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konsultacijos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reguliarius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užsiėmimus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lanko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16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mokinių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.</a:t>
            </a:r>
          </a:p>
          <a:p>
            <a:pPr marL="0" indent="0">
              <a:buNone/>
            </a:pPr>
            <a:endParaRPr lang="lt-LT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794859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Wisp">
  <a:themeElements>
    <a:clrScheme name="Green Yellow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EE7B08"/>
      </a:hlink>
      <a:folHlink>
        <a:srgbClr val="977B2D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280</TotalTime>
  <Words>739</Words>
  <Application>Microsoft Office PowerPoint</Application>
  <PresentationFormat>Widescreen</PresentationFormat>
  <Paragraphs>70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0" baseType="lpstr">
      <vt:lpstr>Arial</vt:lpstr>
      <vt:lpstr>Century Gothic</vt:lpstr>
      <vt:lpstr>Times New Roman</vt:lpstr>
      <vt:lpstr>Wingdings</vt:lpstr>
      <vt:lpstr>Wingdings 3</vt:lpstr>
      <vt:lpstr>Wisp</vt:lpstr>
      <vt:lpstr>Vilniaus Naujininkų mokyklos veiklos kokybės įsivertinimo ataskaita 2019-2020 m.m.</vt:lpstr>
      <vt:lpstr>PowerPoint Presentation</vt:lpstr>
      <vt:lpstr>Darbo grupė 1.1.1 rodikliui nagrinėti pasirinko šiuos vertinimo šaltinius:</vt:lpstr>
      <vt:lpstr>Apklausų dalyvių statistika.</vt:lpstr>
      <vt:lpstr>Mokinių apklausa (socialumas)</vt:lpstr>
      <vt:lpstr>Tėvų apklausa (socialumas)</vt:lpstr>
      <vt:lpstr>Mokytojų apklausa (socialumas)</vt:lpstr>
      <vt:lpstr>Išvados.</vt:lpstr>
      <vt:lpstr>Išvados.</vt:lpstr>
      <vt:lpstr>Išvados.</vt:lpstr>
      <vt:lpstr>Išvados.</vt:lpstr>
      <vt:lpstr>Išvados.</vt:lpstr>
      <vt:lpstr>Išvados.</vt:lpstr>
      <vt:lpstr>Rekomendacijos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Vilniaus Naujininkų mokyklos veiklos kokybės įsivertinimo ataskaita 2017-2018 m.m.</dc:title>
  <dc:creator>Windows User</dc:creator>
  <cp:lastModifiedBy>Vida Varkaliene</cp:lastModifiedBy>
  <cp:revision>46</cp:revision>
  <dcterms:created xsi:type="dcterms:W3CDTF">2018-06-03T11:35:46Z</dcterms:created>
  <dcterms:modified xsi:type="dcterms:W3CDTF">2020-06-17T07:53:53Z</dcterms:modified>
</cp:coreProperties>
</file>