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70" r:id="rId12"/>
    <p:sldId id="273" r:id="rId1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1901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3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66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8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9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506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27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865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503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975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13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27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8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16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18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80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92000" t="9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24C1-E7D8-43E8-AB95-DEF0BB0DB333}" type="datetimeFigureOut">
              <a:rPr lang="lt-LT" smtClean="0"/>
              <a:t>2021-06-22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96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504604"/>
            <a:ext cx="8915399" cy="1895301"/>
          </a:xfrm>
        </p:spPr>
        <p:txBody>
          <a:bodyPr>
            <a:normAutofit/>
          </a:bodyPr>
          <a:lstStyle/>
          <a:p>
            <a:pPr algn="ctr"/>
            <a:r>
              <a:rPr lang="lt-LT" sz="1600" b="1" dirty="0">
                <a:solidFill>
                  <a:srgbClr val="002060"/>
                </a:solidFill>
              </a:rPr>
              <a:t>Vilniaus Naujininkų progimnazijos veiklos kokybės įsivertinimo ataskaita</a:t>
            </a:r>
            <a:r>
              <a:rPr lang="lt-LT" sz="1600" dirty="0">
                <a:solidFill>
                  <a:srgbClr val="002060"/>
                </a:solidFill>
              </a:rPr>
              <a:t/>
            </a:r>
            <a:br>
              <a:rPr lang="lt-LT" sz="1600" dirty="0">
                <a:solidFill>
                  <a:srgbClr val="002060"/>
                </a:solidFill>
              </a:rPr>
            </a:br>
            <a:r>
              <a:rPr lang="lt-LT" sz="1600" b="1" dirty="0">
                <a:solidFill>
                  <a:srgbClr val="002060"/>
                </a:solidFill>
              </a:rPr>
              <a:t>2020-2021 m.m.</a:t>
            </a:r>
            <a:endParaRPr lang="lt-LT" sz="16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547063"/>
            <a:ext cx="8915399" cy="1197032"/>
          </a:xfrm>
        </p:spPr>
        <p:txBody>
          <a:bodyPr>
            <a:normAutofit/>
          </a:bodyPr>
          <a:lstStyle/>
          <a:p>
            <a:r>
              <a:rPr lang="lt-LT" sz="1600" b="1" dirty="0">
                <a:solidFill>
                  <a:srgbClr val="002060"/>
                </a:solidFill>
              </a:rPr>
              <a:t>Giluminio vertinimo rodiklis:</a:t>
            </a:r>
          </a:p>
          <a:p>
            <a:r>
              <a:rPr lang="lt-LT" sz="1600" b="1" dirty="0">
                <a:solidFill>
                  <a:srgbClr val="002060"/>
                </a:solidFill>
              </a:rPr>
              <a:t>1.1.1 Asmenybės tapsmas (savivoka, savivertė).</a:t>
            </a:r>
          </a:p>
          <a:p>
            <a:endParaRPr lang="lt-L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1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7344" y="574309"/>
            <a:ext cx="6467718" cy="574983"/>
          </a:xfrm>
        </p:spPr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8250" y="1786855"/>
            <a:ext cx="9387280" cy="4110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Visų respondentų nuomone mokiniai suvokia sveikos gyvensenos svarbą, bet nepakankamai taiko praktikoje. 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93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5-8 kl.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supranta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būdas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kodėl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svarbus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tik 63 % j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planuoja savo darbo ir poilsio laiką, 53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 skiria laiko aktyvioms veikloms. 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95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darbuotoj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teigė, kad su mokiniais dalinasi žiniomis apie sveiką gyvenimo būdą, bet tik 61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5-8 kl.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ir 50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1-8 kl. t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ėvų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nurodė, kad vaikai mieliau renkasi sveiką maistą. 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Integruojant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Sveikatos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lytiškumo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ugdymo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rengimo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šeimai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bendrąją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programą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 kl.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valandėlės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1- 4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klasėse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integruojant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šią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Alkoholio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tabako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kitų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psichiką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veikiančių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medžiagų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vartojimo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prevencijos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programą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5-8 kl.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vyko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38 kl.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valandėlės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(IX-V 1 sav.).</a:t>
            </a:r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Sveikos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gyvensenos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užsiėmimus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vedė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kl.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vadovai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socialinė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darbuotoja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psichologė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visuomenės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sveikatos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biuro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priežiūros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specialistė</a:t>
            </a:r>
            <a:r>
              <a:rPr lang="en-US" sz="14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(23 val.).</a:t>
            </a:r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4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295985" cy="575516"/>
          </a:xfrm>
        </p:spPr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303" y="989901"/>
            <a:ext cx="9513116" cy="5494789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TĖVAMS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</a:t>
            </a: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ĖJAMS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</a:t>
            </a: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Ū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PINTOJAMS):</a:t>
            </a:r>
            <a:endParaRPr lang="lt-LT" sz="1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 vaikais aptarti tolesnio mokymosi perspektyvą, lūkesčius ir padėti vaikams pasirinkti jų gabumus ir polinkius atitinkančias neformaliojo ugdymo veiklas;</a:t>
            </a:r>
            <a:endParaRPr lang="lt-LT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sudaryti tinkamas mokymosi sąlygas namuose;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palaikyti 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partneriškus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ryšius su mokykla sprendžiant vaikų ugdymosi klausimus ir 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savanoriaujant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mokyklos organizuojamose veiklose;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daugiau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bendrauti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vaikais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mokant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rodant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pavyzdį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kaip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konstruktyviai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spręsti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konfliktus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rodyti sveiko gyvenimo pavyzdį savo vaikams.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ieškoti ir išbandyti įvairesnes veiklas, kad geriau suvoktų savo gabumus ir polinkius;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aktyviau dalyvauti socialinėje, pilietinėje ir savanorystės bei mentorystės programose;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sveikos gyvensenos žinias taikyti praktiškai: aktyviai judėti, rinktis sveiką maistą, vengti žalingų įpročių ir stengtis atsispirti neigiamai įtakai.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Visiems bendruomenės nariams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operatyviai reaguoti į pastebėtas konfliktines situacijas.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Planuojant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klasių vadovų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veiklas,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darbą didesnį dėmesį skirti veikloms mokant spręsti konfliktus ir kolektyvo formavimui.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Visų klasių koncentruose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formuoti socialinių įgūdžių ugdymo grupes ir į jas įtraukti naujai atvykusius/atvykstančius mokinius.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Tėvams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daugiau bendrauti su vaikais mokant ir rodant pavyzdį, kaip konstruktyviai spręsti konfliktus.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13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2BC89-1E6D-4EEE-9C3A-8E4E48946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  <a:endParaRPr lang="lt-LT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16571-9147-46E4-86A1-6CE877AF0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5695" y="1627464"/>
            <a:ext cx="9138917" cy="428375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MOKYTOJAMS, SPECIALISTAMS: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ugdomųjų veiklų metu ugdyti mokinių kritinį mąstymą vertinant ir įsivertinant savo asmeninę kompetenciją;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aktyviau skatinti mokinius dalyvauti jų gebėjimus ir polinkius atitinkančiose neformaliojo švietimo veiklose, konkursuose, olimpiadose, projektuose ir parodose;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ugdomąją veiklą sieti su praktine, ieškoti 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tarpdalykinių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integracinių ryšių. Supažindinti mokinius su ateities profesijomis;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efektyviau formuoti sveikos gyvensenos įgūdžius per visų dalykų pamokas.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471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1864" y="1493240"/>
            <a:ext cx="7682790" cy="32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Ataskaitą parengė koordinacinė mokyklos veiklos kokybės įsivertinimo grupė: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en-US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Žydrūnė Motiejūnienė – kuruojanti direktoriaus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pavaduotoja;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Vida Varkalienė  (grupės vadovė);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Inga Juškienė;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Alma Šlaitaitė- </a:t>
            </a:r>
            <a:r>
              <a:rPr lang="lt-LT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Kaikarienė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Vaida </a:t>
            </a:r>
            <a:r>
              <a:rPr lang="lt-LT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Porutienė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Sigita </a:t>
            </a:r>
            <a:r>
              <a:rPr lang="lt-LT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Klusaitė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Viktorija </a:t>
            </a:r>
            <a:r>
              <a:rPr lang="lt-LT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Noreikevičiūtė</a:t>
            </a:r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999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8129"/>
          </a:xfrm>
        </p:spPr>
        <p:txBody>
          <a:bodyPr>
            <a:normAutofit/>
          </a:bodyPr>
          <a:lstStyle/>
          <a:p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Darbo grupė 1.1.1 rodikliui nagrinėti pasirinko šiuos vertinimo šaltinius: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1196" y="1761688"/>
            <a:ext cx="9063416" cy="4639112"/>
          </a:xfrm>
        </p:spPr>
        <p:txBody>
          <a:bodyPr>
            <a:noAutofit/>
          </a:bodyPr>
          <a:lstStyle/>
          <a:p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Apklausos IQESonline platformoje: mokytojų, specialistų ir kitų darbuotojų, 5-8 klasių mokinių, 1-8 klasių mokinių tėvų;</a:t>
            </a:r>
          </a:p>
          <a:p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MIP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stebėjimo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suvestinė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5-8 kl.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el.dienyne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Pokalbis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pradinių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metodinės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grupės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pirmininke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VIP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stebėjimą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pradinėse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kl.;</a:t>
            </a:r>
            <a:endParaRPr lang="lt-LT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1-8 kl.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kultūrinės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pažintinės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socialinės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pilietinės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veiklos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žymėjimo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suvestinė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el. dienyne;</a:t>
            </a:r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Interviu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psichologe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metodinės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grupės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veiklos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planas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įrašai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dienyne;</a:t>
            </a:r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Interviu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raštu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VGK </a:t>
            </a:r>
            <a:r>
              <a:rPr lang="en-US" sz="1400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pirmininke</a:t>
            </a:r>
            <a:r>
              <a:rPr lang="en-US" sz="1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Apklausų dalyvių statistika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424418"/>
            <a:ext cx="8911687" cy="3486804"/>
          </a:xfrm>
        </p:spPr>
        <p:txBody>
          <a:bodyPr>
            <a:normAutofit/>
          </a:bodyPr>
          <a:lstStyle/>
          <a:p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 mokiniai iš 5-8 klasių (77 %);</a:t>
            </a:r>
          </a:p>
          <a:p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mokytojai ir mokytojų padėjėjai, specialistai (88 %);</a:t>
            </a:r>
          </a:p>
          <a:p>
            <a:r>
              <a:rPr lang="lt-LT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227 1-8 klasių mokinių tėvai (58 %).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6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apklausa (savivoka, savivertė)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210035-B7A9-463A-90BF-8BDE670E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523" y="2140977"/>
            <a:ext cx="8481270" cy="271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85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Tėvų apklausa (savivoka, savivertė)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F8476D-A66A-4AAE-A777-D4AE4039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147" y="2176239"/>
            <a:ext cx="7071920" cy="260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4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6481" y="624110"/>
            <a:ext cx="8518131" cy="963620"/>
          </a:xfrm>
        </p:spPr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Darbuotojų apklausa (savivoka, savivertė)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F1373-621C-47D0-B188-1EFED5043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145" y="2257345"/>
            <a:ext cx="7575259" cy="281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22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915" y="595618"/>
            <a:ext cx="8892329" cy="453006"/>
          </a:xfrm>
        </p:spPr>
        <p:txBody>
          <a:bodyPr>
            <a:no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802" y="1266738"/>
            <a:ext cx="9524810" cy="5050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respondentų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grupių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nuomone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gabumus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polinkius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ne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visada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ieško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imasi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naujų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veiklų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atskleisti</a:t>
            </a: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Darbuotojų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apklausų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duomenimis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91 % 5-8 kl.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žino savo gabumus, geba įvardinti dalykus, kurie jiems sekasi ir sąmoningai ugdo savo gebėjimus.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Tačiau tik 74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 1-8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kl. mokinių tėvų ir 71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teigė, kad vaikai imasi naujų veiklų, kurios atskleistų jų gebėjimus ir galimybes.</a:t>
            </a:r>
          </a:p>
          <a:p>
            <a:pPr marL="0" indent="0">
              <a:buNone/>
            </a:pPr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 visiems 1-8 kl. mokiniams sekasi įsivertinti savo asmeninę kompetenciją. </a:t>
            </a:r>
            <a:endParaRPr 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respondent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teigė, kad mokiniai moka įvertinti savo gebėjimus, žinias ir patirtį, įsivertinti savo pažangą pamokose.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 tik 52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savarankiškai pritaiko praktikoje.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 mokytojai nuolat stebi ir fiksuoja mokinių individualią pažangą pagal patvirtintą tvarką. Mokiniai su klasių vadovais, mokytojais aptaria pasiekimus ir numato tolesnius būdus siekiant pažangos. IX-V mėn. 1 sav. įvyko 97 VIP kl. valandėlės 1-8 kl. mokiniams.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mokytojų, specialistų dalyvavo 1-4 ir 5-8 kl. mokinių individualios pažangos aptarimuose, siūlė pagalbos būdus ir juos įgyvendino.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Dėl mokymosi problemų VGK posėdžiuose bendrauta su 20 mokinių.</a:t>
            </a: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340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111427" cy="525182"/>
          </a:xfrm>
        </p:spPr>
        <p:txBody>
          <a:bodyPr>
            <a:normAutofit/>
          </a:bodyPr>
          <a:lstStyle/>
          <a:p>
            <a:pPr algn="ctr"/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306" y="1241571"/>
            <a:ext cx="9298306" cy="4731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 mokinių supranta žinių ir mokymosi vertę, bet ne visada geba pakomentuoti, kodėl tai jiems svarbu. </a:t>
            </a:r>
          </a:p>
          <a:p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respondentų teigė, kad mokiniai supranta žinių ir mokymosi vertę, bet 25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negali pakomentuoti, kodėl jiems svarbu mokytis.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31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t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ėvų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mano, kad jų vaikai neturi ateities mokymosi siekių ir planų.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81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5-8 kl.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teigė, kad jie atsakingai mokosi nuotoliniu būdu. Šią nuomonę parėmė 74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suaugusi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ųjų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lt-LT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lt-LT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Gerėjo mokinių bendravimo, bendradarbiavimo kompetencija ugdymo procese, tačiau nepakankama socialinės emocinės kompetencijos raiška. 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Apklaustų mokinių ir mokytojų nuomone, mokiniai geba save valdyti stresinėse situacijose, tačiau tam pritaria tik 60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t</a:t>
            </a:r>
            <a:r>
              <a:rPr lang="lt-LT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ėvų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88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respondent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teigė, kad 1-8 kl. mokiniai sprendžia problemas, žino, kur kreiptis pagalbos.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Mokykloje ir nuotoliu teikiama psichologo, socialinių įgūdžių ugdymo pagalba. Vyko 274 individualios psichologo konsultacijos 1-8 kl. mokiniams.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 mokslo metais pradėta vykdyti nauja adaptacijos programa pirmokams.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en-US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dalyvavo SEKU programoje (IX- V mėn. 1 sav. įvykę 120 užsiėmimų).</a:t>
            </a:r>
          </a:p>
          <a:p>
            <a:r>
              <a:rPr lang="lt-LT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mokinių elgesio problemos svarstytos VGK.</a:t>
            </a:r>
          </a:p>
          <a:p>
            <a:endParaRPr lang="lt-LT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48591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476</TotalTime>
  <Words>1014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Vilniaus Naujininkų progimnazijos veiklos kokybės įsivertinimo ataskaita 2020-2021 m.m.</vt:lpstr>
      <vt:lpstr>PowerPoint Presentation</vt:lpstr>
      <vt:lpstr>Darbo grupė 1.1.1 rodikliui nagrinėti pasirinko šiuos vertinimo šaltinius:</vt:lpstr>
      <vt:lpstr>Apklausų dalyvių statistika</vt:lpstr>
      <vt:lpstr>Mokinių apklausa (savivoka, savivertė)</vt:lpstr>
      <vt:lpstr>Tėvų apklausa (savivoka, savivertė)</vt:lpstr>
      <vt:lpstr>Darbuotojų apklausa (savivoka, savivertė)</vt:lpstr>
      <vt:lpstr>Išvados</vt:lpstr>
      <vt:lpstr>Išvados</vt:lpstr>
      <vt:lpstr>Išvados</vt:lpstr>
      <vt:lpstr>Rekomendacijos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Naujininkų mokyklos veiklos kokybės įsivertinimo ataskaita 2017-2018 m.m.</dc:title>
  <dc:creator>Windows User</dc:creator>
  <cp:lastModifiedBy>Vida Varkaliene</cp:lastModifiedBy>
  <cp:revision>76</cp:revision>
  <dcterms:created xsi:type="dcterms:W3CDTF">2018-06-03T11:35:46Z</dcterms:created>
  <dcterms:modified xsi:type="dcterms:W3CDTF">2021-06-22T08:10:47Z</dcterms:modified>
</cp:coreProperties>
</file>