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3" r:id="rId1"/>
  </p:sldMasterIdLst>
  <p:sldIdLst>
    <p:sldId id="256" r:id="rId2"/>
    <p:sldId id="271" r:id="rId3"/>
    <p:sldId id="257" r:id="rId4"/>
    <p:sldId id="258" r:id="rId5"/>
    <p:sldId id="259" r:id="rId6"/>
    <p:sldId id="260" r:id="rId7"/>
    <p:sldId id="261" r:id="rId8"/>
    <p:sldId id="262" r:id="rId9"/>
    <p:sldId id="275" r:id="rId10"/>
    <p:sldId id="265" r:id="rId11"/>
    <p:sldId id="278" r:id="rId12"/>
    <p:sldId id="277" r:id="rId13"/>
  </p:sldIdLst>
  <p:sldSz cx="12192000" cy="6858000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61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A24C1-E7D8-43E8-AB95-DEF0BB0DB333}" type="datetimeFigureOut">
              <a:rPr lang="lt-LT" smtClean="0"/>
              <a:t>2022-06-29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36B75B19-3979-4DD0-84BF-7A5B221106C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38190143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A24C1-E7D8-43E8-AB95-DEF0BB0DB333}" type="datetimeFigureOut">
              <a:rPr lang="lt-LT" smtClean="0"/>
              <a:t>2022-06-29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6B75B19-3979-4DD0-84BF-7A5B221106C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626315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A24C1-E7D8-43E8-AB95-DEF0BB0DB333}" type="datetimeFigureOut">
              <a:rPr lang="lt-LT" smtClean="0"/>
              <a:t>2022-06-29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6B75B19-3979-4DD0-84BF-7A5B221106CE}" type="slidenum">
              <a:rPr lang="lt-LT" smtClean="0"/>
              <a:t>‹#›</a:t>
            </a:fld>
            <a:endParaRPr lang="lt-LT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326667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A24C1-E7D8-43E8-AB95-DEF0BB0DB333}" type="datetimeFigureOut">
              <a:rPr lang="lt-LT" smtClean="0"/>
              <a:t>2022-06-29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6B75B19-3979-4DD0-84BF-7A5B221106C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631803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A24C1-E7D8-43E8-AB95-DEF0BB0DB333}" type="datetimeFigureOut">
              <a:rPr lang="lt-LT" smtClean="0"/>
              <a:t>2022-06-29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6B75B19-3979-4DD0-84BF-7A5B221106CE}" type="slidenum">
              <a:rPr lang="lt-LT" smtClean="0"/>
              <a:t>‹#›</a:t>
            </a:fld>
            <a:endParaRPr lang="lt-LT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253962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A24C1-E7D8-43E8-AB95-DEF0BB0DB333}" type="datetimeFigureOut">
              <a:rPr lang="lt-LT" smtClean="0"/>
              <a:t>2022-06-29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6B75B19-3979-4DD0-84BF-7A5B221106C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5350616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A24C1-E7D8-43E8-AB95-DEF0BB0DB333}" type="datetimeFigureOut">
              <a:rPr lang="lt-LT" smtClean="0"/>
              <a:t>2022-06-29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75B19-3979-4DD0-84BF-7A5B221106C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0882702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A24C1-E7D8-43E8-AB95-DEF0BB0DB333}" type="datetimeFigureOut">
              <a:rPr lang="lt-LT" smtClean="0"/>
              <a:t>2022-06-29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75B19-3979-4DD0-84BF-7A5B221106C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428651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A24C1-E7D8-43E8-AB95-DEF0BB0DB333}" type="datetimeFigureOut">
              <a:rPr lang="lt-LT" smtClean="0"/>
              <a:t>2022-06-29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75B19-3979-4DD0-84BF-7A5B221106C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495037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A24C1-E7D8-43E8-AB95-DEF0BB0DB333}" type="datetimeFigureOut">
              <a:rPr lang="lt-LT" smtClean="0"/>
              <a:t>2022-06-29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6B75B19-3979-4DD0-84BF-7A5B221106C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089752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A24C1-E7D8-43E8-AB95-DEF0BB0DB333}" type="datetimeFigureOut">
              <a:rPr lang="lt-LT" smtClean="0"/>
              <a:t>2022-06-29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6B75B19-3979-4DD0-84BF-7A5B221106C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261345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A24C1-E7D8-43E8-AB95-DEF0BB0DB333}" type="datetimeFigureOut">
              <a:rPr lang="lt-LT" smtClean="0"/>
              <a:t>2022-06-29</a:t>
            </a:fld>
            <a:endParaRPr lang="lt-L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6B75B19-3979-4DD0-84BF-7A5B221106C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9892796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A24C1-E7D8-43E8-AB95-DEF0BB0DB333}" type="datetimeFigureOut">
              <a:rPr lang="lt-LT" smtClean="0"/>
              <a:t>2022-06-29</a:t>
            </a:fld>
            <a:endParaRPr lang="lt-L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75B19-3979-4DD0-84BF-7A5B221106C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314871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A24C1-E7D8-43E8-AB95-DEF0BB0DB333}" type="datetimeFigureOut">
              <a:rPr lang="lt-LT" smtClean="0"/>
              <a:t>2022-06-29</a:t>
            </a:fld>
            <a:endParaRPr lang="lt-L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75B19-3979-4DD0-84BF-7A5B221106C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7916298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A24C1-E7D8-43E8-AB95-DEF0BB0DB333}" type="datetimeFigureOut">
              <a:rPr lang="lt-LT" smtClean="0"/>
              <a:t>2022-06-29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75B19-3979-4DD0-84BF-7A5B221106C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54271859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A24C1-E7D8-43E8-AB95-DEF0BB0DB333}" type="datetimeFigureOut">
              <a:rPr lang="lt-LT" smtClean="0"/>
              <a:t>2022-06-29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6B75B19-3979-4DD0-84BF-7A5B221106C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3558073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8">
            <a:lum/>
          </a:blip>
          <a:srcRect/>
          <a:stretch>
            <a:fillRect l="92000" t="91000" r="1000" b="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DA24C1-E7D8-43E8-AB95-DEF0BB0DB333}" type="datetimeFigureOut">
              <a:rPr lang="lt-LT" smtClean="0"/>
              <a:t>2022-06-29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36B75B19-3979-4DD0-84BF-7A5B221106C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939630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4" r:id="rId1"/>
    <p:sldLayoutId id="2147483955" r:id="rId2"/>
    <p:sldLayoutId id="2147483956" r:id="rId3"/>
    <p:sldLayoutId id="2147483957" r:id="rId4"/>
    <p:sldLayoutId id="2147483958" r:id="rId5"/>
    <p:sldLayoutId id="2147483959" r:id="rId6"/>
    <p:sldLayoutId id="2147483960" r:id="rId7"/>
    <p:sldLayoutId id="2147483961" r:id="rId8"/>
    <p:sldLayoutId id="2147483962" r:id="rId9"/>
    <p:sldLayoutId id="2147483963" r:id="rId10"/>
    <p:sldLayoutId id="2147483964" r:id="rId11"/>
    <p:sldLayoutId id="2147483965" r:id="rId12"/>
    <p:sldLayoutId id="2147483966" r:id="rId13"/>
    <p:sldLayoutId id="2147483967" r:id="rId14"/>
    <p:sldLayoutId id="2147483968" r:id="rId15"/>
    <p:sldLayoutId id="214748396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17071" y="1533699"/>
            <a:ext cx="9944259" cy="1895301"/>
          </a:xfrm>
        </p:spPr>
        <p:txBody>
          <a:bodyPr>
            <a:normAutofit/>
          </a:bodyPr>
          <a:lstStyle/>
          <a:p>
            <a:pPr algn="ctr"/>
            <a:r>
              <a:rPr lang="lt-LT" sz="3200" b="1" dirty="0">
                <a:solidFill>
                  <a:srgbClr val="002060"/>
                </a:solidFill>
              </a:rPr>
              <a:t>Vilniaus Naujininkų progimnazijos veiklos kokybės įsivertinimo ataskaita</a:t>
            </a:r>
            <a:br>
              <a:rPr lang="lt-LT" sz="3200" b="1" dirty="0">
                <a:solidFill>
                  <a:srgbClr val="002060"/>
                </a:solidFill>
              </a:rPr>
            </a:br>
            <a:r>
              <a:rPr lang="lt-LT" sz="3200" b="1" dirty="0">
                <a:solidFill>
                  <a:srgbClr val="002060"/>
                </a:solidFill>
              </a:rPr>
              <a:t>202</a:t>
            </a:r>
            <a:r>
              <a:rPr lang="en-US" sz="3200" b="1" dirty="0">
                <a:solidFill>
                  <a:srgbClr val="002060"/>
                </a:solidFill>
              </a:rPr>
              <a:t>1</a:t>
            </a:r>
            <a:r>
              <a:rPr lang="lt-LT" sz="3200" b="1" dirty="0">
                <a:solidFill>
                  <a:srgbClr val="002060"/>
                </a:solidFill>
              </a:rPr>
              <a:t>-202</a:t>
            </a:r>
            <a:r>
              <a:rPr lang="en-US" sz="3200" b="1" dirty="0">
                <a:solidFill>
                  <a:srgbClr val="002060"/>
                </a:solidFill>
              </a:rPr>
              <a:t>2</a:t>
            </a:r>
            <a:r>
              <a:rPr lang="lt-LT" sz="3200" b="1" dirty="0">
                <a:solidFill>
                  <a:srgbClr val="002060"/>
                </a:solidFill>
              </a:rPr>
              <a:t> m.m.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547063"/>
            <a:ext cx="8915399" cy="1197032"/>
          </a:xfrm>
        </p:spPr>
        <p:txBody>
          <a:bodyPr>
            <a:normAutofit fontScale="70000" lnSpcReduction="20000"/>
          </a:bodyPr>
          <a:lstStyle/>
          <a:p>
            <a:r>
              <a:rPr lang="lt-LT" sz="3800" b="1" dirty="0">
                <a:solidFill>
                  <a:srgbClr val="002060"/>
                </a:solidFill>
              </a:rPr>
              <a:t>Giluminio vertinimo rodiklis:</a:t>
            </a:r>
          </a:p>
          <a:p>
            <a:r>
              <a:rPr lang="lt-LT" sz="3800" b="1" dirty="0">
                <a:solidFill>
                  <a:srgbClr val="002060"/>
                </a:solidFill>
              </a:rPr>
              <a:t>1.1.1 Asmenybės tapsmas (</a:t>
            </a:r>
            <a:r>
              <a:rPr lang="en-US" sz="3800" b="1" dirty="0" err="1">
                <a:solidFill>
                  <a:srgbClr val="002060"/>
                </a:solidFill>
              </a:rPr>
              <a:t>gyvenimo</a:t>
            </a:r>
            <a:r>
              <a:rPr lang="en-US" sz="3800" b="1" dirty="0">
                <a:solidFill>
                  <a:srgbClr val="002060"/>
                </a:solidFill>
              </a:rPr>
              <a:t> </a:t>
            </a:r>
            <a:r>
              <a:rPr lang="en-US" sz="3800" b="1" dirty="0" err="1">
                <a:solidFill>
                  <a:srgbClr val="002060"/>
                </a:solidFill>
              </a:rPr>
              <a:t>planavimas</a:t>
            </a:r>
            <a:r>
              <a:rPr lang="lt-LT" sz="3800" b="1" dirty="0">
                <a:solidFill>
                  <a:srgbClr val="002060"/>
                </a:solidFill>
              </a:rPr>
              <a:t>).</a:t>
            </a:r>
          </a:p>
          <a:p>
            <a:endParaRPr lang="lt-LT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04177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111427" cy="525182"/>
          </a:xfrm>
        </p:spPr>
        <p:txBody>
          <a:bodyPr>
            <a:normAutofit/>
          </a:bodyPr>
          <a:lstStyle/>
          <a:p>
            <a:pPr algn="ctr"/>
            <a:r>
              <a:rPr lang="lt-LT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Išvados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24598" y="1367327"/>
            <a:ext cx="10180014" cy="50762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lt-LT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28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80 %  5-8 kl. 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mokini</a:t>
            </a:r>
            <a:r>
              <a:rPr lang="lt-LT" sz="28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ų teigia, kad geba sisteminti informaciją, bet tik 62 </a:t>
            </a:r>
            <a:r>
              <a:rPr lang="en-US" sz="28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% 5-8 kl. 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mokini</a:t>
            </a:r>
            <a:r>
              <a:rPr lang="lt-LT" sz="28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ų</a:t>
            </a:r>
            <a:r>
              <a:rPr lang="en-US" sz="28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domisi</a:t>
            </a:r>
            <a:r>
              <a:rPr lang="en-US" sz="28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Lietuvos</a:t>
            </a:r>
            <a:r>
              <a:rPr lang="en-US" sz="28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ir</a:t>
            </a:r>
            <a:r>
              <a:rPr lang="en-US" sz="28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pasaulio</a:t>
            </a:r>
            <a:r>
              <a:rPr lang="en-US" sz="28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naujienomis</a:t>
            </a:r>
            <a:r>
              <a:rPr lang="en-US" sz="28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lt-LT" sz="28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lt-LT" sz="50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lt-LT" sz="24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lt-LT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94859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111427" cy="525182"/>
          </a:xfrm>
        </p:spPr>
        <p:txBody>
          <a:bodyPr>
            <a:normAutofit/>
          </a:bodyPr>
          <a:lstStyle/>
          <a:p>
            <a:pPr algn="ctr"/>
            <a:r>
              <a:rPr lang="lt-LT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Išvados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24598" y="1367327"/>
            <a:ext cx="10180014" cy="5076202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lt-LT" sz="86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</a:t>
            </a:r>
            <a:r>
              <a:rPr lang="en-US" sz="86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Dauguma</a:t>
            </a:r>
            <a:r>
              <a:rPr lang="en-US" sz="86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86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pedagogų</a:t>
            </a:r>
            <a:r>
              <a:rPr lang="en-US" sz="86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86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teigia</a:t>
            </a:r>
            <a:r>
              <a:rPr lang="en-US" sz="86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86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kad</a:t>
            </a:r>
            <a:r>
              <a:rPr lang="en-US" sz="86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86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mokiniai</a:t>
            </a:r>
            <a:r>
              <a:rPr lang="en-US" sz="86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86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moka</a:t>
            </a:r>
            <a:r>
              <a:rPr lang="en-US" sz="86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86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projektuoti</a:t>
            </a:r>
            <a:r>
              <a:rPr lang="en-US" sz="86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86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asmeninio</a:t>
            </a:r>
            <a:r>
              <a:rPr lang="en-US" sz="86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86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gyvenimo</a:t>
            </a:r>
            <a:r>
              <a:rPr lang="en-US" sz="86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86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scenarijus</a:t>
            </a:r>
            <a:r>
              <a:rPr lang="en-US" sz="86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86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domisi</a:t>
            </a:r>
            <a:r>
              <a:rPr lang="en-US" sz="86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86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ugdymo</a:t>
            </a:r>
            <a:r>
              <a:rPr lang="en-US" sz="86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86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galimybėmis</a:t>
            </a:r>
            <a:r>
              <a:rPr lang="en-US" sz="86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86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pabaigus</a:t>
            </a:r>
            <a:r>
              <a:rPr lang="en-US" sz="86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86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programą</a:t>
            </a:r>
            <a:r>
              <a:rPr lang="en-US" sz="86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86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turi</a:t>
            </a:r>
            <a:r>
              <a:rPr lang="en-US" sz="86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86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tolesnio</a:t>
            </a:r>
            <a:r>
              <a:rPr lang="en-US" sz="86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86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mokymosi</a:t>
            </a:r>
            <a:r>
              <a:rPr lang="en-US" sz="86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86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siekių</a:t>
            </a:r>
            <a:r>
              <a:rPr lang="en-US" sz="86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86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ir</a:t>
            </a:r>
            <a:r>
              <a:rPr lang="en-US" sz="86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86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planų</a:t>
            </a:r>
            <a:r>
              <a:rPr lang="en-US" sz="86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86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tačiau</a:t>
            </a:r>
            <a:r>
              <a:rPr lang="en-US" sz="86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tik 62 % </a:t>
            </a:r>
            <a:r>
              <a:rPr lang="lt-LT" sz="86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5-8 kl. mokinių žino, kur nori mokytis.</a:t>
            </a:r>
          </a:p>
          <a:p>
            <a:r>
              <a:rPr lang="lt-LT" sz="8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8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8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2021-2022 m. m. </a:t>
            </a:r>
            <a:r>
              <a:rPr lang="en-US" sz="86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ugdymo</a:t>
            </a:r>
            <a:r>
              <a:rPr lang="en-US" sz="8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86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karjerai</a:t>
            </a:r>
            <a:r>
              <a:rPr lang="en-US" sz="8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86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konsultantė</a:t>
            </a:r>
            <a:r>
              <a:rPr lang="en-US" sz="8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86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pravedė</a:t>
            </a:r>
            <a:r>
              <a:rPr lang="en-US" sz="8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24 </a:t>
            </a:r>
            <a:r>
              <a:rPr lang="en-US" sz="86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užsiėmimus</a:t>
            </a:r>
            <a:r>
              <a:rPr lang="en-US" sz="8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1-8 </a:t>
            </a:r>
            <a:r>
              <a:rPr lang="en-US" sz="86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klasių</a:t>
            </a:r>
            <a:r>
              <a:rPr lang="en-US" sz="8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86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mokiniams</a:t>
            </a:r>
            <a:r>
              <a:rPr lang="en-US" sz="8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86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Buvo</a:t>
            </a:r>
            <a:r>
              <a:rPr lang="en-US" sz="8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vesta po 1 </a:t>
            </a:r>
            <a:r>
              <a:rPr lang="en-US" sz="86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užsiėmimą</a:t>
            </a:r>
            <a:r>
              <a:rPr lang="en-US" sz="8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1-4 kl. </a:t>
            </a:r>
            <a:r>
              <a:rPr lang="en-US" sz="86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mokiniams</a:t>
            </a:r>
            <a:r>
              <a:rPr lang="en-US" sz="8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86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ir</a:t>
            </a:r>
            <a:r>
              <a:rPr lang="en-US" sz="8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po 2 </a:t>
            </a:r>
            <a:r>
              <a:rPr lang="en-US" sz="86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užsiėmimus</a:t>
            </a:r>
            <a:r>
              <a:rPr lang="en-US" sz="8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5-8 </a:t>
            </a:r>
            <a:r>
              <a:rPr lang="en-US" sz="86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klasių</a:t>
            </a:r>
            <a:r>
              <a:rPr lang="en-US" sz="8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86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mokiniams</a:t>
            </a:r>
            <a:r>
              <a:rPr lang="en-US" sz="8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8 </a:t>
            </a:r>
            <a:r>
              <a:rPr lang="en-US" sz="86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klasių</a:t>
            </a:r>
            <a:r>
              <a:rPr lang="en-US" sz="8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86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mokiniams</a:t>
            </a:r>
            <a:r>
              <a:rPr lang="en-US" sz="8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86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suorganizuotas</a:t>
            </a:r>
            <a:r>
              <a:rPr lang="en-US" sz="8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86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susitikimas</a:t>
            </a:r>
            <a:r>
              <a:rPr lang="en-US" sz="8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86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</a:t>
            </a:r>
            <a:r>
              <a:rPr lang="en-US" sz="8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Vilniaus </a:t>
            </a:r>
            <a:r>
              <a:rPr lang="en-US" sz="86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automechanikos</a:t>
            </a:r>
            <a:r>
              <a:rPr lang="en-US" sz="8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86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ir</a:t>
            </a:r>
            <a:r>
              <a:rPr lang="en-US" sz="8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86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verslo</a:t>
            </a:r>
            <a:r>
              <a:rPr lang="en-US" sz="8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86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mokyklos</a:t>
            </a:r>
            <a:r>
              <a:rPr lang="en-US" sz="8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86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atstove</a:t>
            </a:r>
            <a:r>
              <a:rPr lang="en-US" sz="8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86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Suteikta</a:t>
            </a:r>
            <a:r>
              <a:rPr lang="en-US" sz="8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15 </a:t>
            </a:r>
            <a:r>
              <a:rPr lang="en-US" sz="86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konsultacijų</a:t>
            </a:r>
            <a:r>
              <a:rPr lang="en-US" sz="8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86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tėvams</a:t>
            </a:r>
            <a:r>
              <a:rPr lang="en-US" sz="8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2 </a:t>
            </a:r>
            <a:r>
              <a:rPr lang="en-US" sz="86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konsultacijos</a:t>
            </a:r>
            <a:r>
              <a:rPr lang="en-US" sz="8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86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mokytojams</a:t>
            </a:r>
            <a:r>
              <a:rPr lang="en-US" sz="8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- 2, </a:t>
            </a:r>
            <a:r>
              <a:rPr lang="en-US" sz="86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mokiniams</a:t>
            </a:r>
            <a:r>
              <a:rPr lang="en-US" sz="8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  11, </a:t>
            </a:r>
            <a:r>
              <a:rPr lang="en-US" sz="86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iš</a:t>
            </a:r>
            <a:r>
              <a:rPr lang="en-US" sz="8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86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jų</a:t>
            </a:r>
            <a:r>
              <a:rPr lang="en-US" sz="8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7 SUP </a:t>
            </a:r>
            <a:r>
              <a:rPr lang="en-US" sz="86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mokiniams</a:t>
            </a:r>
            <a:r>
              <a:rPr lang="en-US" sz="8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 8a, 8b kl. </a:t>
            </a:r>
            <a:r>
              <a:rPr lang="en-US" sz="86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tėvų</a:t>
            </a:r>
            <a:r>
              <a:rPr lang="en-US" sz="8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86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ir</a:t>
            </a:r>
            <a:r>
              <a:rPr lang="en-US" sz="8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86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mokinių</a:t>
            </a:r>
            <a:r>
              <a:rPr lang="en-US" sz="8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86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susirinkime</a:t>
            </a:r>
            <a:r>
              <a:rPr lang="en-US" sz="8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86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vyko</a:t>
            </a:r>
            <a:r>
              <a:rPr lang="en-US" sz="8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86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informacijos</a:t>
            </a:r>
            <a:r>
              <a:rPr lang="en-US" sz="8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86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sklaida</a:t>
            </a:r>
            <a:r>
              <a:rPr lang="en-US" sz="8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86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apie</a:t>
            </a:r>
            <a:r>
              <a:rPr lang="en-US" sz="8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86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tolimesnes</a:t>
            </a:r>
            <a:r>
              <a:rPr lang="en-US" sz="8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86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studijas</a:t>
            </a:r>
            <a:r>
              <a:rPr lang="en-US" sz="8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86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profesinio</a:t>
            </a:r>
            <a:r>
              <a:rPr lang="en-US" sz="8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86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ugdymo</a:t>
            </a:r>
            <a:r>
              <a:rPr lang="en-US" sz="8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86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mokyklose</a:t>
            </a:r>
            <a:r>
              <a:rPr lang="en-US" sz="8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lt-LT" sz="86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lt-LT" sz="8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1-8 klasių vadovai pravedė 34 klasės valandėles, į kurias integravo ugdymo karjerai programą.</a:t>
            </a:r>
          </a:p>
          <a:p>
            <a:r>
              <a:rPr lang="en-US" sz="8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 kl. </a:t>
            </a:r>
            <a:r>
              <a:rPr lang="en-US" sz="86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mokiniai</a:t>
            </a:r>
            <a:r>
              <a:rPr lang="en-US" sz="8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2020-2021 </a:t>
            </a:r>
            <a:r>
              <a:rPr lang="en-US" sz="86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m.m.</a:t>
            </a:r>
            <a:r>
              <a:rPr lang="en-US" sz="8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86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pasirinko</a:t>
            </a:r>
            <a:r>
              <a:rPr lang="en-US" sz="8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86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skirtingus</a:t>
            </a:r>
            <a:r>
              <a:rPr lang="en-US" sz="8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86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gyvenimo</a:t>
            </a:r>
            <a:r>
              <a:rPr lang="en-US" sz="8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86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scenarijus</a:t>
            </a:r>
            <a:r>
              <a:rPr lang="en-US" sz="8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33 </a:t>
            </a:r>
            <a:r>
              <a:rPr lang="en-US" sz="86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tęsia</a:t>
            </a:r>
            <a:r>
              <a:rPr lang="en-US" sz="8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86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mokslą</a:t>
            </a:r>
            <a:r>
              <a:rPr lang="en-US" sz="8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86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gimnazijose</a:t>
            </a:r>
            <a:r>
              <a:rPr lang="en-US" sz="8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6 – </a:t>
            </a:r>
            <a:r>
              <a:rPr lang="en-US" sz="86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profesinio</a:t>
            </a:r>
            <a:r>
              <a:rPr lang="en-US" sz="8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86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mokymo</a:t>
            </a:r>
            <a:r>
              <a:rPr lang="en-US" sz="8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86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įstaigose</a:t>
            </a:r>
            <a:r>
              <a:rPr lang="en-US" sz="8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1 – </a:t>
            </a:r>
            <a:r>
              <a:rPr lang="en-US" sz="86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jaunimo</a:t>
            </a:r>
            <a:r>
              <a:rPr lang="en-US" sz="8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86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mokykloje</a:t>
            </a:r>
            <a:r>
              <a:rPr lang="en-US" sz="8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1 – </a:t>
            </a:r>
            <a:r>
              <a:rPr lang="en-US" sz="86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suaugusiųjų</a:t>
            </a:r>
            <a:r>
              <a:rPr lang="en-US" sz="8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86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mokymo</a:t>
            </a:r>
            <a:r>
              <a:rPr lang="en-US" sz="8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86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centre</a:t>
            </a:r>
            <a:r>
              <a:rPr lang="en-US" sz="8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lt-LT" sz="86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86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Dauguma</a:t>
            </a:r>
            <a:r>
              <a:rPr lang="en-US" sz="8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86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mokinių</a:t>
            </a:r>
            <a:r>
              <a:rPr lang="en-US" sz="8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86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ir</a:t>
            </a:r>
            <a:r>
              <a:rPr lang="en-US" sz="8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86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tėvų</a:t>
            </a:r>
            <a:r>
              <a:rPr lang="en-US" sz="8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86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yra</a:t>
            </a:r>
            <a:r>
              <a:rPr lang="en-US" sz="8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86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patenkinti</a:t>
            </a:r>
            <a:r>
              <a:rPr lang="en-US" sz="8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86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progimnazijos</a:t>
            </a:r>
            <a:r>
              <a:rPr lang="en-US" sz="8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86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ugdymo</a:t>
            </a:r>
            <a:r>
              <a:rPr lang="en-US" sz="8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86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kokybe</a:t>
            </a:r>
            <a:r>
              <a:rPr lang="en-US" sz="8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86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ir</a:t>
            </a:r>
            <a:r>
              <a:rPr lang="en-US" sz="8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tiki, </a:t>
            </a:r>
            <a:r>
              <a:rPr lang="en-US" sz="86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kad</a:t>
            </a:r>
            <a:r>
              <a:rPr lang="en-US" sz="8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86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mokykla</a:t>
            </a:r>
            <a:r>
              <a:rPr lang="en-US" sz="8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86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tinkamai</a:t>
            </a:r>
            <a:r>
              <a:rPr lang="en-US" sz="8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86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parengs</a:t>
            </a:r>
            <a:r>
              <a:rPr lang="en-US" sz="8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86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tolesniam</a:t>
            </a:r>
            <a:r>
              <a:rPr lang="en-US" sz="8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86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mokymuisi</a:t>
            </a:r>
            <a:r>
              <a:rPr lang="en-US" sz="8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lt-LT" sz="86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lt-LT" sz="50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lt-LT" sz="24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lt-LT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01296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295985" cy="575516"/>
          </a:xfrm>
        </p:spPr>
        <p:txBody>
          <a:bodyPr>
            <a:normAutofit/>
          </a:bodyPr>
          <a:lstStyle/>
          <a:p>
            <a:pPr algn="ctr"/>
            <a:r>
              <a:rPr lang="lt-LT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Rekomendacijos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9697" y="495656"/>
            <a:ext cx="10038723" cy="5862415"/>
          </a:xfrm>
        </p:spPr>
        <p:txBody>
          <a:bodyPr>
            <a:noAutofit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lt-LT" sz="28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lt-LT" sz="2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lt-LT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Skatintina mokiniams ir jų tėvams šeimose susidaryti dienotvarkę, planuoti darbo ir poilsio laiką, pratintis baigti pradėtus darbus, numatyti tikslus ir jų siekti.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lt-LT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Visiems bendruomenės nariams skatinti mokinius domėtis Lietuvos ir pasaulio naujienomis.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lt-LT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Skelbti renginių kalendorių elektroniniame dienyne, progimnazijos svetainėje.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lt-LT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Ugdymo karjeros specialistui organizuoti bendrus renginius moksleiviams ir tėvams, skatinti tėvus naudotis specialisto paslaugomis.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lt-LT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Mokytojams mokyti ir mokytis sąvokų ir terminų vartojimo.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lt-LT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lt-LT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lt-LT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lt-LT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lt-LT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lt-L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Visiems bendruomenės nariams</a:t>
            </a: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operatyviai reaguoti į pastebėtas konfliktines situacijas.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Planuojant </a:t>
            </a:r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klasių vadovų</a:t>
            </a: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veiklas, </a:t>
            </a:r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švietimo pagalbos specialistų</a:t>
            </a: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darbą didesnį dėmesį skirti veikloms mokant spręsti konfliktus ir kolektyvo formavimui.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Visų klasių koncentruose </a:t>
            </a:r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švietimo pagalbos specialistams</a:t>
            </a: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formuoti socialinių įgūdžių ugdymo grupes ir į jas įtraukti naujai atvykusius/atvykstančius mokinius.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Tėvams </a:t>
            </a: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daugiau bendrauti su vaikais mokant ir rodant pavyzdį, kaip konstruktyviai spręsti konfliktus.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lt-LT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70356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16697" y="855677"/>
            <a:ext cx="7707957" cy="55659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  <a:spcAft>
                <a:spcPts val="0"/>
              </a:spcAft>
            </a:pPr>
            <a:r>
              <a:rPr lang="lt-LT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Ataskaitą parengė koordinacinė mokyklos veiklos kokybės įsivertinimo grupė:</a:t>
            </a:r>
            <a:endParaRPr lang="en-US" sz="20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lnSpc>
                <a:spcPct val="150000"/>
              </a:lnSpc>
              <a:spcAft>
                <a:spcPts val="0"/>
              </a:spcAft>
            </a:pP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</a:t>
            </a:r>
            <a:r>
              <a:rPr lang="lt-LT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Žydrūnė Motiejūnienė – kuruojanti direktoriaus 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</a:t>
            </a:r>
          </a:p>
          <a:p>
            <a:pPr lvl="0">
              <a:lnSpc>
                <a:spcPct val="150000"/>
              </a:lnSpc>
              <a:spcAft>
                <a:spcPts val="0"/>
              </a:spcAft>
            </a:pP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</a:t>
            </a:r>
            <a:r>
              <a:rPr lang="lt-LT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pavaduotoja;</a:t>
            </a:r>
          </a:p>
          <a:p>
            <a:pPr marL="457200">
              <a:lnSpc>
                <a:spcPct val="150000"/>
              </a:lnSpc>
              <a:spcAft>
                <a:spcPts val="0"/>
              </a:spcAft>
            </a:pPr>
            <a:r>
              <a:rPr lang="lt-LT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Vida Varkalienė  (grupės vadovė);</a:t>
            </a:r>
          </a:p>
          <a:p>
            <a:pPr marL="457200">
              <a:lnSpc>
                <a:spcPct val="150000"/>
              </a:lnSpc>
              <a:spcAft>
                <a:spcPts val="0"/>
              </a:spcAft>
            </a:pPr>
            <a:r>
              <a:rPr lang="lt-LT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Inga Juškienė;</a:t>
            </a:r>
          </a:p>
          <a:p>
            <a:pPr marL="457200">
              <a:lnSpc>
                <a:spcPct val="150000"/>
              </a:lnSpc>
              <a:spcAft>
                <a:spcPts val="0"/>
              </a:spcAft>
            </a:pPr>
            <a:r>
              <a:rPr lang="lt-LT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Alma Šlaitaitė- Kaikarienė;</a:t>
            </a:r>
          </a:p>
          <a:p>
            <a:pPr marL="457200">
              <a:lnSpc>
                <a:spcPct val="150000"/>
              </a:lnSpc>
              <a:spcAft>
                <a:spcPts val="0"/>
              </a:spcAft>
            </a:pPr>
            <a:r>
              <a:rPr lang="lt-LT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Vaida Porutienė;</a:t>
            </a:r>
          </a:p>
          <a:p>
            <a:pPr marL="457200">
              <a:lnSpc>
                <a:spcPct val="150000"/>
              </a:lnSpc>
              <a:spcAft>
                <a:spcPts val="0"/>
              </a:spcAft>
            </a:pPr>
            <a:r>
              <a:rPr lang="lt-LT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Sigita </a:t>
            </a:r>
            <a:r>
              <a:rPr lang="lt-LT" sz="2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Klusaitė</a:t>
            </a:r>
            <a:r>
              <a:rPr lang="lt-LT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</a:p>
          <a:p>
            <a:pPr marL="457200">
              <a:lnSpc>
                <a:spcPct val="150000"/>
              </a:lnSpc>
              <a:spcAft>
                <a:spcPts val="0"/>
              </a:spcAft>
            </a:pPr>
            <a:r>
              <a:rPr lang="lt-LT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Viktorija </a:t>
            </a:r>
            <a:r>
              <a:rPr lang="lt-LT" sz="2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Noreikevičiūtė</a:t>
            </a:r>
            <a:r>
              <a:rPr lang="lt-LT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299997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lt-LT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Iliustracija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22415" y="1905000"/>
            <a:ext cx="8911687" cy="4735082"/>
          </a:xfrm>
        </p:spPr>
        <p:txBody>
          <a:bodyPr>
            <a:normAutofit fontScale="92500" lnSpcReduction="10000"/>
          </a:bodyPr>
          <a:lstStyle/>
          <a:p>
            <a:r>
              <a:rPr lang="en-US" sz="3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80 %  1-8 kl. </a:t>
            </a:r>
            <a:r>
              <a:rPr lang="en-US" sz="30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mokinių</a:t>
            </a:r>
            <a:r>
              <a:rPr lang="en-US" sz="3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supranta</a:t>
            </a:r>
            <a:r>
              <a:rPr lang="en-US" sz="3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žinių</a:t>
            </a:r>
            <a:r>
              <a:rPr lang="en-US" sz="3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ir</a:t>
            </a:r>
            <a:r>
              <a:rPr lang="en-US" sz="3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mokymosi</a:t>
            </a:r>
            <a:r>
              <a:rPr lang="en-US" sz="3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vertę</a:t>
            </a:r>
            <a:r>
              <a:rPr lang="en-US" sz="3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lt-LT" sz="30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lt-LT" sz="3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90 %  5- 8 klasių mokinių žino savo gabumus ir polinkius, moka projektuoti  asmeninio  gyvenimo scenarijus, keltis tikslus. </a:t>
            </a:r>
          </a:p>
          <a:p>
            <a:r>
              <a:rPr lang="lt-LT" sz="3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90 </a:t>
            </a:r>
            <a:r>
              <a:rPr lang="en-US" sz="3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%</a:t>
            </a:r>
            <a:r>
              <a:rPr lang="lt-LT" sz="3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5-8 kl. mokinių  moka susirasti, analizuoti ir vertinti informaciją apie pasaulio kaitos tendencijas, mokymosi ir veiklos galimybes.</a:t>
            </a:r>
          </a:p>
          <a:p>
            <a:r>
              <a:rPr lang="lt-LT" sz="3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95 </a:t>
            </a:r>
            <a:r>
              <a:rPr lang="en-US" sz="3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%</a:t>
            </a:r>
            <a:r>
              <a:rPr lang="lt-LT" sz="3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1-8 kl. mokinių dalyvauja ugdymo karjerai veiklose. </a:t>
            </a:r>
            <a:endParaRPr lang="en-US" sz="3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3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95 </a:t>
            </a:r>
            <a:r>
              <a:rPr lang="en-US" sz="3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%</a:t>
            </a:r>
            <a:r>
              <a:rPr lang="lt-LT" sz="3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8-ų kl. mokinių tikslingai renkasi tolesnio ugdymosi kelią. </a:t>
            </a:r>
          </a:p>
          <a:p>
            <a:pPr marL="0" indent="0">
              <a:buNone/>
            </a:pPr>
            <a:endParaRPr lang="en-US" sz="3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0390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85" y="624110"/>
            <a:ext cx="8932328" cy="994964"/>
          </a:xfrm>
        </p:spPr>
        <p:txBody>
          <a:bodyPr>
            <a:normAutofit/>
          </a:bodyPr>
          <a:lstStyle/>
          <a:p>
            <a:r>
              <a:rPr lang="lt-LT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Darbo grupė 1.1.1 rodikliui nagrinėti pasirinko šiuos vertinimo šaltinius: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4994" y="2162086"/>
            <a:ext cx="9195275" cy="4071804"/>
          </a:xfrm>
        </p:spPr>
        <p:txBody>
          <a:bodyPr>
            <a:noAutofit/>
          </a:bodyPr>
          <a:lstStyle/>
          <a:p>
            <a:r>
              <a:rPr lang="lt-LT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Apklausos </a:t>
            </a:r>
            <a:r>
              <a:rPr lang="lt-LT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apklausa.lt</a:t>
            </a:r>
            <a:r>
              <a:rPr lang="lt-LT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platformoje: mokytojų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ir</a:t>
            </a:r>
            <a:r>
              <a:rPr lang="lt-LT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specialistų, 5-8 klasių mokinių, 1-8 klasių mokinių tėvų;</a:t>
            </a:r>
          </a:p>
          <a:p>
            <a:r>
              <a:rPr lang="lt-LT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Vaiko individualios pažangos lapai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lt-LT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Kultūrinės, pažintinės, socialinės, pilietinės veiklų apskaitos lapai</a:t>
            </a:r>
            <a:r>
              <a:rPr lang="en-US" sz="2400" kern="12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dienyne;</a:t>
            </a:r>
            <a:endParaRPr lang="lt-LT" sz="24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lt-LT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Interviu su ugdymo karjerai koordinatore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lt-LT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1-8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lasių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vadovų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ataskaitos</a:t>
            </a:r>
            <a:r>
              <a:rPr lang="en-US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lt-LT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Suvestinė apie 8 kl. mokinių tolesnio ugdymosi pasirinkimus už 2020-2021 </a:t>
            </a:r>
            <a:r>
              <a:rPr lang="lt-LT" sz="2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m.m</a:t>
            </a:r>
            <a:r>
              <a:rPr lang="lt-LT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lt-LT" sz="24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84833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Apklausų dalyvių statistika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2924" y="2424418"/>
            <a:ext cx="8911687" cy="3486804"/>
          </a:xfrm>
        </p:spPr>
        <p:txBody>
          <a:bodyPr>
            <a:normAutofit/>
          </a:bodyPr>
          <a:lstStyle/>
          <a:p>
            <a:r>
              <a:rPr lang="lt-LT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48</a:t>
            </a:r>
            <a:r>
              <a:rPr lang="lt-LT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mokiniai iš 5-8 klasių (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80</a:t>
            </a:r>
            <a:r>
              <a:rPr lang="lt-LT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%);</a:t>
            </a:r>
          </a:p>
          <a:p>
            <a:r>
              <a:rPr lang="lt-LT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lt-LT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mokytojai, specialistai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lt-LT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176</a:t>
            </a:r>
            <a:r>
              <a:rPr lang="lt-LT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1-8 klasių mokinių tėvai (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43</a:t>
            </a:r>
            <a:r>
              <a:rPr lang="lt-LT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%).</a:t>
            </a:r>
          </a:p>
          <a:p>
            <a:pPr marL="0" indent="0">
              <a:buNone/>
            </a:pPr>
            <a:endParaRPr lang="lt-LT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08656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8442" y="264920"/>
            <a:ext cx="9332008" cy="863125"/>
          </a:xfrm>
        </p:spPr>
        <p:txBody>
          <a:bodyPr>
            <a:normAutofit/>
          </a:bodyPr>
          <a:lstStyle/>
          <a:p>
            <a:pPr algn="ctr"/>
            <a:r>
              <a:rPr lang="lt-LT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Mokinių apklausa (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gyvenimo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planavimas</a:t>
            </a:r>
            <a:r>
              <a:rPr lang="lt-LT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E024021-8819-D072-5216-5C5C6566F46C}"/>
              </a:ext>
            </a:extLst>
          </p:cNvPr>
          <p:cNvSpPr txBox="1"/>
          <p:nvPr/>
        </p:nvSpPr>
        <p:spPr>
          <a:xfrm>
            <a:off x="1179320" y="1042445"/>
            <a:ext cx="10853159" cy="45310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lt-LT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lt-LT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lt-LT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š ž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inau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savo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gabumus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ir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kas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geriausiai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man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sekasi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en-US" sz="2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90 %</a:t>
            </a:r>
            <a:endParaRPr lang="lt-LT" sz="2400" dirty="0">
              <a:solidFill>
                <a:srgbClr val="00B05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Aš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suprantu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kodėl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man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reikia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mokytis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4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95 %</a:t>
            </a:r>
            <a:endParaRPr lang="lt-LT" sz="2400" dirty="0">
              <a:solidFill>
                <a:srgbClr val="00B05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lt-LT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Aš</a:t>
            </a:r>
            <a:r>
              <a:rPr lang="lt-LT" sz="2400" spc="-55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lt-LT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užbaigiu</a:t>
            </a:r>
            <a:r>
              <a:rPr lang="lt-LT" sz="2400" spc="95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lt-LT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tai,</a:t>
            </a:r>
            <a:r>
              <a:rPr lang="lt-LT" sz="2400" spc="8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lt-LT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ką</a:t>
            </a:r>
            <a:r>
              <a:rPr lang="lt-LT" sz="2400" spc="4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lt-LT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pradedu.  </a:t>
            </a:r>
            <a:r>
              <a:rPr lang="lt-LT" sz="24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87 %</a:t>
            </a:r>
          </a:p>
          <a:p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lt-LT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Aš</a:t>
            </a:r>
            <a:r>
              <a:rPr lang="lt-LT" sz="2400" spc="-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lt-LT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moku</a:t>
            </a:r>
            <a:r>
              <a:rPr lang="lt-LT" sz="2400" spc="11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lt-LT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planuoti</a:t>
            </a:r>
            <a:r>
              <a:rPr lang="lt-LT" sz="2400" spc="7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lt-LT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savo</a:t>
            </a:r>
            <a:r>
              <a:rPr lang="lt-LT" sz="2400" spc="115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lt-LT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laiką. </a:t>
            </a:r>
            <a:r>
              <a:rPr lang="lt-LT" sz="24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76 %</a:t>
            </a:r>
          </a:p>
          <a:p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</a:t>
            </a:r>
            <a:r>
              <a:rPr lang="lt-LT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lt-LT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Aš lankau būrelius, kitas veiklas, kad save realizuočiau, tobulinčiau gabumus.  </a:t>
            </a:r>
            <a:r>
              <a:rPr lang="lt-LT" sz="2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65 %</a:t>
            </a:r>
            <a:endParaRPr lang="lt-LT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lt-LT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lt-LT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Tai,</a:t>
            </a:r>
            <a:r>
              <a:rPr lang="lt-LT" sz="2400" spc="-45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lt-LT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ką</a:t>
            </a:r>
            <a:r>
              <a:rPr lang="lt-LT" sz="2400" spc="5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lt-LT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sužinau</a:t>
            </a:r>
            <a:r>
              <a:rPr lang="lt-LT" sz="2400" spc="1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lt-LT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naujo,</a:t>
            </a:r>
            <a:r>
              <a:rPr lang="lt-LT" sz="2400" spc="55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lt-LT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stengiuosi</a:t>
            </a:r>
            <a:r>
              <a:rPr lang="lt-LT" sz="2400" spc="18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lt-LT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apmąstyti,</a:t>
            </a:r>
            <a:r>
              <a:rPr lang="lt-LT" sz="2400" spc="18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lt-LT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susieti</a:t>
            </a:r>
            <a:r>
              <a:rPr lang="lt-LT" sz="2400" spc="11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lt-LT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</a:t>
            </a:r>
            <a:r>
              <a:rPr lang="lt-LT" sz="2400" spc="25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lt-LT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tuo,</a:t>
            </a:r>
            <a:r>
              <a:rPr lang="lt-LT" sz="2400" spc="85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lt-LT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ką</a:t>
            </a:r>
            <a:r>
              <a:rPr lang="lt-LT" sz="2400" spc="-7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lt-LT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jau</a:t>
            </a:r>
            <a:r>
              <a:rPr lang="lt-LT" sz="2400" spc="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lt-LT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žinau. </a:t>
            </a:r>
            <a:r>
              <a:rPr lang="lt-LT" sz="24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80 %</a:t>
            </a:r>
          </a:p>
          <a:p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</a:t>
            </a:r>
            <a:r>
              <a:rPr lang="lt-LT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Aš domiuosi Lietuvos ir pasaulio naujienomis (sporto, kultūros, politikos). </a:t>
            </a:r>
            <a:r>
              <a:rPr lang="lt-LT" sz="2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60 %</a:t>
            </a:r>
            <a:endParaRPr lang="lt-LT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</a:t>
            </a:r>
            <a:r>
              <a:rPr lang="lt-LT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Aš dalyvauju socialinėje, pilietinėje veikloje. </a:t>
            </a:r>
            <a:r>
              <a:rPr lang="lt-LT" sz="2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65 %</a:t>
            </a:r>
            <a:endParaRPr lang="lt-LT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</a:t>
            </a:r>
            <a:r>
              <a:rPr lang="lt-LT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Aš</a:t>
            </a:r>
            <a:r>
              <a:rPr lang="lt-LT" sz="2400" spc="-15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lt-LT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jau</a:t>
            </a:r>
            <a:r>
              <a:rPr lang="lt-LT" sz="2400" spc="11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lt-LT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žinau,</a:t>
            </a:r>
            <a:r>
              <a:rPr lang="lt-LT" sz="2400" spc="125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lt-LT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kur</a:t>
            </a:r>
            <a:r>
              <a:rPr lang="lt-LT" sz="2400" spc="6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lt-LT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noriu</a:t>
            </a:r>
            <a:r>
              <a:rPr lang="lt-LT" sz="2400" spc="85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lt-LT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mokytis</a:t>
            </a:r>
            <a:r>
              <a:rPr lang="lt-LT" sz="2400" spc="165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lt-LT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baigęs(-</a:t>
            </a:r>
            <a:r>
              <a:rPr lang="lt-LT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usi</a:t>
            </a:r>
            <a:r>
              <a:rPr lang="lt-LT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lt-LT" sz="2400" spc="19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lt-LT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šią</a:t>
            </a:r>
            <a:r>
              <a:rPr lang="lt-LT" sz="2400" spc="75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lt-LT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mokyklą. </a:t>
            </a:r>
            <a:r>
              <a:rPr lang="lt-LT" sz="2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62 %</a:t>
            </a:r>
            <a:endParaRPr lang="lt-LT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lt-LT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</a:t>
            </a:r>
            <a:r>
              <a:rPr lang="lt-LT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Aš</a:t>
            </a:r>
            <a:r>
              <a:rPr lang="lt-LT" sz="2400" spc="-85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lt-LT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žinau,</a:t>
            </a:r>
            <a:r>
              <a:rPr lang="lt-LT" sz="2400" spc="125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lt-LT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ką</a:t>
            </a:r>
            <a:r>
              <a:rPr lang="lt-LT" sz="2400" spc="4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lt-LT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norėčiau</a:t>
            </a:r>
            <a:r>
              <a:rPr lang="lt-LT" sz="2400" spc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lt-LT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veikti</a:t>
            </a:r>
            <a:r>
              <a:rPr lang="lt-LT" sz="2400" spc="145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lt-LT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</a:t>
            </a:r>
            <a:r>
              <a:rPr lang="lt-LT" sz="2400" spc="6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lt-LT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</a:t>
            </a:r>
            <a:r>
              <a:rPr lang="lt-LT" sz="2400" spc="-45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lt-LT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metų. </a:t>
            </a:r>
            <a:r>
              <a:rPr lang="lt-LT" sz="2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56 %</a:t>
            </a:r>
            <a:endParaRPr lang="lt-LT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400"/>
              </a:lnSpc>
              <a:tabLst>
                <a:tab pos="1188085" algn="l"/>
                <a:tab pos="2376170" algn="l"/>
                <a:tab pos="3564255" algn="l"/>
                <a:tab pos="4752340" algn="l"/>
              </a:tabLst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400"/>
              </a:lnSpc>
              <a:tabLst>
                <a:tab pos="1188085" algn="l"/>
                <a:tab pos="2376170" algn="l"/>
                <a:tab pos="3564255" algn="l"/>
                <a:tab pos="4752340" algn="l"/>
              </a:tabLst>
            </a:pPr>
            <a:r>
              <a:rPr lang="lt-LT" sz="2400" dirty="0">
                <a:effectLst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lt-LT" sz="2400" dirty="0">
                <a:effectLst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. Aš žinau,</a:t>
            </a:r>
            <a:r>
              <a:rPr lang="lt-LT" sz="2400" spc="-45" dirty="0">
                <a:effectLst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t-LT" sz="2400" dirty="0">
                <a:effectLst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kad</a:t>
            </a:r>
            <a:r>
              <a:rPr lang="lt-LT" sz="2400" spc="60" dirty="0">
                <a:effectLst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t-LT" sz="2400" dirty="0">
                <a:effectLst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mano</a:t>
            </a:r>
            <a:r>
              <a:rPr lang="lt-LT" sz="2400" spc="95" dirty="0">
                <a:effectLst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t-LT" sz="2400" dirty="0">
                <a:effectLst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mokykla</a:t>
            </a:r>
            <a:r>
              <a:rPr lang="lt-LT" sz="2400" spc="115" dirty="0">
                <a:effectLst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t-LT" sz="2400" dirty="0">
                <a:effectLst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tinkamai</a:t>
            </a:r>
            <a:r>
              <a:rPr lang="lt-LT" sz="2400" spc="200" dirty="0">
                <a:effectLst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t-LT" sz="2400" dirty="0">
                <a:effectLst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parengs mane</a:t>
            </a:r>
            <a:r>
              <a:rPr lang="lt-LT" sz="2400" spc="95" dirty="0">
                <a:effectLst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t-LT" sz="2400" dirty="0">
                <a:effectLst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tolesniam</a:t>
            </a:r>
            <a:r>
              <a:rPr lang="lt-LT" sz="2400" spc="235" dirty="0">
                <a:effectLst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t-LT" sz="2400" dirty="0">
                <a:effectLst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mokymuisi</a:t>
            </a:r>
            <a:endParaRPr lang="en-US" sz="2400" dirty="0">
              <a:effectLst/>
              <a:latin typeface="Times New Roman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400"/>
              </a:lnSpc>
              <a:tabLst>
                <a:tab pos="1188085" algn="l"/>
                <a:tab pos="2376170" algn="l"/>
                <a:tab pos="3564255" algn="l"/>
                <a:tab pos="4752340" algn="l"/>
              </a:tabLst>
            </a:pPr>
            <a:endParaRPr lang="en-US" sz="2400" dirty="0">
              <a:effectLst/>
              <a:latin typeface="Times New Roman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400"/>
              </a:lnSpc>
              <a:tabLst>
                <a:tab pos="1188085" algn="l"/>
                <a:tab pos="2376170" algn="l"/>
                <a:tab pos="3564255" algn="l"/>
                <a:tab pos="4752340" algn="l"/>
              </a:tabLst>
            </a:pPr>
            <a:r>
              <a:rPr lang="en-US" sz="2400" dirty="0"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lt-LT" sz="2400" dirty="0">
                <a:effectLst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 (gimnazijoje, profesinio mokymo įstaigoje).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4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78 %</a:t>
            </a:r>
            <a:endParaRPr lang="lt-LT" sz="2400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51855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11567" y="256375"/>
            <a:ext cx="8545794" cy="675118"/>
          </a:xfrm>
        </p:spPr>
        <p:txBody>
          <a:bodyPr>
            <a:normAutofit/>
          </a:bodyPr>
          <a:lstStyle/>
          <a:p>
            <a:pPr algn="ctr"/>
            <a:r>
              <a:rPr lang="lt-LT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Tėvų apklausa (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gyvenimo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planavimas</a:t>
            </a:r>
            <a:r>
              <a:rPr lang="lt-LT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5442790-0B60-713F-B8F5-AD96862B11FC}"/>
              </a:ext>
            </a:extLst>
          </p:cNvPr>
          <p:cNvSpPr txBox="1"/>
          <p:nvPr/>
        </p:nvSpPr>
        <p:spPr>
          <a:xfrm>
            <a:off x="1358781" y="1076769"/>
            <a:ext cx="10246407" cy="57542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lt-LT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Mano vaikas žino savo gabumus ir polinkius.    </a:t>
            </a:r>
            <a:r>
              <a:rPr lang="lt-LT" sz="18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90 %  </a:t>
            </a:r>
            <a:endParaRPr lang="lt-LT" sz="1600" dirty="0">
              <a:solidFill>
                <a:srgbClr val="00B05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lt-LT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lt-LT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Mano vaikas supranta mokymosi ir išsilavinimo vertę. </a:t>
            </a:r>
            <a:r>
              <a:rPr lang="lt-LT" sz="18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86 %</a:t>
            </a:r>
            <a:endParaRPr lang="lt-LT" sz="1600" dirty="0">
              <a:solidFill>
                <a:srgbClr val="00B05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lt-L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Mano vaikas užbaigia tai, ką pradeda. </a:t>
            </a:r>
            <a:r>
              <a:rPr lang="lt-LT" sz="18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77 %</a:t>
            </a:r>
            <a:endParaRPr lang="lt-LT" sz="1600" dirty="0">
              <a:solidFill>
                <a:srgbClr val="FFC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lt-LT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Mano vaikas moka planuoti savo laiką. </a:t>
            </a:r>
            <a:r>
              <a:rPr lang="lt-LT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66 %</a:t>
            </a:r>
            <a:endParaRPr lang="lt-LT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</a:t>
            </a:r>
            <a:r>
              <a:rPr lang="lt-LT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Mokykloje mano vaiką moko turėti tikslų ir jų siekti. </a:t>
            </a:r>
            <a:r>
              <a:rPr lang="lt-LT" sz="18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82 %</a:t>
            </a:r>
            <a:endParaRPr lang="lt-LT" sz="1600" dirty="0">
              <a:solidFill>
                <a:srgbClr val="00B05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</a:t>
            </a:r>
            <a:r>
              <a:rPr lang="lt-LT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Mano vaikas  turi tolesnio mokymosi siekių ir planų.  </a:t>
            </a:r>
            <a:r>
              <a:rPr lang="lt-LT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71 %</a:t>
            </a:r>
            <a:endParaRPr lang="lt-LT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</a:t>
            </a:r>
            <a:r>
              <a:rPr lang="lt-LT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Mano vaikas lanko būrelius, kitas veiklas, kad</a:t>
            </a:r>
            <a:r>
              <a:rPr lang="lt-LT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juose </a:t>
            </a:r>
            <a:r>
              <a:rPr lang="lt-LT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galėtų realizuoti save, tobulinti gabumus. </a:t>
            </a:r>
            <a:r>
              <a:rPr lang="lt-LT" sz="18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79 %</a:t>
            </a:r>
            <a:endParaRPr lang="lt-LT" sz="1600" dirty="0">
              <a:solidFill>
                <a:srgbClr val="FFC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lt-L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Mano vaikas yra aktyvus, veiklus. </a:t>
            </a:r>
            <a:r>
              <a:rPr lang="lt-LT" sz="18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88 %</a:t>
            </a:r>
            <a:endParaRPr lang="lt-LT" sz="1600" dirty="0">
              <a:solidFill>
                <a:srgbClr val="00B05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</a:t>
            </a:r>
            <a:r>
              <a:rPr lang="lt-LT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Mano vaikas domisi įvairiais visuomeniniais įvykiais ir renginiais. </a:t>
            </a:r>
            <a:r>
              <a:rPr lang="lt-LT" sz="18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75 %</a:t>
            </a:r>
            <a:endParaRPr lang="lt-LT" sz="1600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lt-LT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</a:t>
            </a:r>
            <a:r>
              <a:rPr lang="lt-LT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Mano vaikas elgiasi pilietiškai ir atsakingai. </a:t>
            </a:r>
            <a:r>
              <a:rPr lang="lt-LT" sz="18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93 %</a:t>
            </a:r>
            <a:endParaRPr lang="lt-LT" sz="1600" dirty="0">
              <a:solidFill>
                <a:srgbClr val="00B05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lt-LT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lt-LT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Mano vaikas žino, kur nori mokytis baigęs šią mokyklą. </a:t>
            </a:r>
            <a:r>
              <a:rPr lang="lt-LT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44 %</a:t>
            </a:r>
            <a:endParaRPr lang="lt-LT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lt-LT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1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2</a:t>
            </a:r>
            <a:r>
              <a:rPr lang="lt-LT" sz="18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. Mokykloje mano vaikas gauna pakankamai informacijos apie studijų, profesijos pasirinkimo galimybes.  </a:t>
            </a:r>
            <a:r>
              <a:rPr lang="lt-LT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51 %</a:t>
            </a:r>
            <a:endParaRPr lang="lt-LT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lt-LT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lt-LT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 Esu patenkintas(-a) mokykla, nes mano vaikas bus paruoštas tolesniam mokymui(</a:t>
            </a:r>
            <a:r>
              <a:rPr lang="lt-LT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</a:t>
            </a:r>
            <a:r>
              <a:rPr lang="lt-LT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(gimnazijoje, profesinio mokymo įstaigoje). </a:t>
            </a:r>
            <a:r>
              <a:rPr lang="lt-LT" sz="18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80 %</a:t>
            </a:r>
            <a:endParaRPr lang="lt-LT" sz="1600" dirty="0">
              <a:solidFill>
                <a:srgbClr val="FFC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83493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4977" y="341832"/>
            <a:ext cx="9829636" cy="854579"/>
          </a:xfrm>
        </p:spPr>
        <p:txBody>
          <a:bodyPr>
            <a:normAutofit/>
          </a:bodyPr>
          <a:lstStyle/>
          <a:p>
            <a:pPr algn="ctr"/>
            <a:r>
              <a:rPr lang="lt-LT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Darbuotojų apklausa (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gyvenimo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planavimas</a:t>
            </a:r>
            <a:r>
              <a:rPr lang="lt-LT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4192EAB-E3DE-7618-8B1F-B72343DA17A6}"/>
              </a:ext>
            </a:extLst>
          </p:cNvPr>
          <p:cNvSpPr txBox="1"/>
          <p:nvPr/>
        </p:nvSpPr>
        <p:spPr>
          <a:xfrm>
            <a:off x="1247686" y="1333144"/>
            <a:ext cx="10571148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Mūsų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mokyklos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mokiniai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moka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įsivertinti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asmeninę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kompetenciją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4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85 %</a:t>
            </a:r>
            <a:endParaRPr lang="lt-LT" sz="2400" dirty="0">
              <a:solidFill>
                <a:srgbClr val="00B05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Mūsų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mokyklos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mokiniai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supranta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išsilavinimo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ir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mokymosi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vertę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4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85 %</a:t>
            </a:r>
            <a:endParaRPr lang="lt-LT" sz="2400" dirty="0">
              <a:solidFill>
                <a:srgbClr val="00B05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Mūsų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mokyklos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mokiniai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nebijo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iššūkių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juos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priima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kaip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naujas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mokymosi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bei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veiklos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galimybes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69 %</a:t>
            </a:r>
            <a:endParaRPr lang="lt-LT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Mūsų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mokyklos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mokiniai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moka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kelti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gyvenimo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tikslus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69 %</a:t>
            </a:r>
            <a:endParaRPr lang="lt-LT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Mūsų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mokyklos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mokiniai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yra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sveikai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ambicingi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ir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atkaklūs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 </a:t>
            </a:r>
            <a:r>
              <a:rPr lang="en-US" sz="2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62 %</a:t>
            </a:r>
            <a:endParaRPr lang="lt-LT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Mūsų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mokyklos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mokiniai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domisi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politiniais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en-US" sz="24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kultūriniais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įvykiais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64 %</a:t>
            </a:r>
            <a:endParaRPr lang="lt-LT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Mūsų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mokyklos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mokiniai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dalyvauja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savanorystės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veiklose</a:t>
            </a:r>
            <a:r>
              <a:rPr lang="en-US" sz="24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77 %</a:t>
            </a:r>
            <a:endParaRPr lang="lt-LT" sz="2400" dirty="0">
              <a:solidFill>
                <a:srgbClr val="FFC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Mūsų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mokyklos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mokiniai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moka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projektuoti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asmeninio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gyvenimo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scenarijus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en-US" sz="24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72 %</a:t>
            </a:r>
            <a:endParaRPr lang="lt-LT" sz="2400" dirty="0">
              <a:solidFill>
                <a:srgbClr val="FFC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Mūsų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mokyklos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mokiniai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turi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tolesnio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mokymosi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siekių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ir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planų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4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80 %</a:t>
            </a:r>
            <a:endParaRPr lang="lt-LT" sz="2400" dirty="0">
              <a:solidFill>
                <a:srgbClr val="FFC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10.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Mūsų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mokyklos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baigiamųjų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klasių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(4, 8)</a:t>
            </a:r>
            <a:r>
              <a:rPr lang="en-US" sz="2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mokiniai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domisi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įvairiomis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mokymosi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ir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veiklos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galimybėmis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pabaigus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ugdymo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programą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4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90 %</a:t>
            </a:r>
            <a:endParaRPr lang="lt-LT" sz="2400" dirty="0">
              <a:solidFill>
                <a:srgbClr val="00B05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70229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2A382B-2120-44AB-B385-35603FEF5B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lt-LT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Išvados</a:t>
            </a:r>
            <a:endParaRPr lang="lt-LT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37C127-0556-4D92-A5E9-A1C1E9AD24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6969" y="1317073"/>
            <a:ext cx="9904575" cy="5476834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lt-LT" sz="112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en-US" sz="112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Dauguma</a:t>
            </a:r>
            <a:r>
              <a:rPr lang="en-US" sz="112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2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mokinių</a:t>
            </a:r>
            <a:r>
              <a:rPr lang="en-US" sz="112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2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supranta</a:t>
            </a:r>
            <a:r>
              <a:rPr lang="en-US" sz="112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2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žinių</a:t>
            </a:r>
            <a:r>
              <a:rPr lang="en-US" sz="112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2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ir</a:t>
            </a:r>
            <a:r>
              <a:rPr lang="en-US" sz="112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2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mokymosi</a:t>
            </a:r>
            <a:r>
              <a:rPr lang="en-US" sz="112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2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vertę</a:t>
            </a:r>
            <a:r>
              <a:rPr lang="en-US" sz="112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12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Tai </a:t>
            </a:r>
            <a:r>
              <a:rPr lang="en-US" sz="112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teigia</a:t>
            </a:r>
            <a:r>
              <a:rPr lang="en-US" sz="112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86 %  1-8 kl. </a:t>
            </a:r>
            <a:r>
              <a:rPr lang="en-US" sz="112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mokini</a:t>
            </a:r>
            <a:r>
              <a:rPr lang="lt-LT" sz="112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ų tėvų, 95 </a:t>
            </a:r>
            <a:r>
              <a:rPr lang="en-US" sz="112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% 5-8 kl. </a:t>
            </a:r>
            <a:r>
              <a:rPr lang="en-US" sz="112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mokinių</a:t>
            </a:r>
            <a:r>
              <a:rPr lang="en-US" sz="112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2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ir</a:t>
            </a:r>
            <a:r>
              <a:rPr lang="en-US" sz="112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85 % </a:t>
            </a:r>
            <a:r>
              <a:rPr lang="en-US" sz="112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pedagog</a:t>
            </a:r>
            <a:r>
              <a:rPr lang="lt-LT" sz="112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ų bei specialistų.</a:t>
            </a:r>
          </a:p>
          <a:p>
            <a:pPr marL="0" indent="0">
              <a:buNone/>
            </a:pPr>
            <a:r>
              <a:rPr lang="en-US" sz="112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lt-LT" sz="112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Dauguma mokinių žino savo gebėjimus ir polinkius, tačiau tik dalis jų geba įsivertinti asmeninę kompetenciją.</a:t>
            </a:r>
          </a:p>
          <a:p>
            <a:r>
              <a:rPr lang="lt-LT" sz="112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90 </a:t>
            </a:r>
            <a:r>
              <a:rPr lang="en-US" sz="112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% </a:t>
            </a:r>
            <a:r>
              <a:rPr lang="lt-LT" sz="112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5-8 kl. mokinių ir 1-8 kl. mokinių tėvų teigia, kad vaikas žino savo gabumus ir polinkius, tačiau 35 </a:t>
            </a:r>
            <a:r>
              <a:rPr lang="en-US" sz="112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% </a:t>
            </a:r>
            <a:r>
              <a:rPr lang="en-US" sz="112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mokini</a:t>
            </a:r>
            <a:r>
              <a:rPr lang="lt-LT" sz="112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ų nerealizuoja jų praktiškai.</a:t>
            </a:r>
          </a:p>
          <a:p>
            <a:r>
              <a:rPr lang="lt-LT" sz="112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13 </a:t>
            </a:r>
            <a:r>
              <a:rPr lang="en-US" sz="112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% 5-8 kl. </a:t>
            </a:r>
            <a:r>
              <a:rPr lang="en-US" sz="112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mokini</a:t>
            </a:r>
            <a:r>
              <a:rPr lang="lt-LT" sz="112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ų nebaigia pradėtų darbų ir 24 </a:t>
            </a:r>
            <a:r>
              <a:rPr lang="en-US" sz="112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% </a:t>
            </a:r>
            <a:r>
              <a:rPr lang="en-US" sz="112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mokinių</a:t>
            </a:r>
            <a:r>
              <a:rPr lang="en-US" sz="112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2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nepavyksta</a:t>
            </a:r>
            <a:r>
              <a:rPr lang="en-US" sz="112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2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planuoti</a:t>
            </a:r>
            <a:r>
              <a:rPr lang="en-US" sz="112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2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laiko</a:t>
            </a:r>
            <a:r>
              <a:rPr lang="en-US" sz="112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lt-LT" sz="112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12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87 % 1-8 kl. </a:t>
            </a:r>
            <a:r>
              <a:rPr lang="en-US" sz="112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mokini</a:t>
            </a:r>
            <a:r>
              <a:rPr lang="lt-LT" sz="112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ų pildo vaiko individualios pažangos lapus.</a:t>
            </a:r>
          </a:p>
          <a:p>
            <a:r>
              <a:rPr lang="en-US" sz="112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Beveik</a:t>
            </a:r>
            <a:r>
              <a:rPr lang="en-US" sz="112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2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visi</a:t>
            </a:r>
            <a:r>
              <a:rPr lang="en-US" sz="112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2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mokiniai</a:t>
            </a:r>
            <a:r>
              <a:rPr lang="en-US" sz="112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2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dalyvauja</a:t>
            </a:r>
            <a:r>
              <a:rPr lang="en-US" sz="112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2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kultūrinėje</a:t>
            </a:r>
            <a:r>
              <a:rPr lang="en-US" sz="112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12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pažintinėje</a:t>
            </a:r>
            <a:r>
              <a:rPr lang="en-US" sz="112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12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socialinėje</a:t>
            </a:r>
            <a:r>
              <a:rPr lang="en-US" sz="112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12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pilietinėje</a:t>
            </a:r>
            <a:r>
              <a:rPr lang="en-US" sz="112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12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veiklose</a:t>
            </a:r>
            <a:r>
              <a:rPr lang="en-US" sz="112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lt-LT" sz="112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408128689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665</TotalTime>
  <Words>1263</Words>
  <Application>Microsoft Office PowerPoint</Application>
  <PresentationFormat>Plačiaekranė</PresentationFormat>
  <Paragraphs>107</Paragraphs>
  <Slides>12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7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12</vt:i4>
      </vt:variant>
    </vt:vector>
  </HeadingPairs>
  <TitlesOfParts>
    <vt:vector size="20" baseType="lpstr">
      <vt:lpstr>Arial</vt:lpstr>
      <vt:lpstr>Calibri</vt:lpstr>
      <vt:lpstr>Century Gothic</vt:lpstr>
      <vt:lpstr>Times</vt:lpstr>
      <vt:lpstr>Times New Roman</vt:lpstr>
      <vt:lpstr>Wingdings</vt:lpstr>
      <vt:lpstr>Wingdings 3</vt:lpstr>
      <vt:lpstr>Wisp</vt:lpstr>
      <vt:lpstr>Vilniaus Naujininkų progimnazijos veiklos kokybės įsivertinimo ataskaita 2021-2022 m.m.</vt:lpstr>
      <vt:lpstr>„PowerPoint“ pateiktis</vt:lpstr>
      <vt:lpstr>Iliustracija</vt:lpstr>
      <vt:lpstr>Darbo grupė 1.1.1 rodikliui nagrinėti pasirinko šiuos vertinimo šaltinius:</vt:lpstr>
      <vt:lpstr>Apklausų dalyvių statistika</vt:lpstr>
      <vt:lpstr>Mokinių apklausa (gyvenimo planavimas)</vt:lpstr>
      <vt:lpstr>Tėvų apklausa (gyvenimo planavimas)</vt:lpstr>
      <vt:lpstr>Darbuotojų apklausa (gyvenimo planavimas)</vt:lpstr>
      <vt:lpstr>Išvados</vt:lpstr>
      <vt:lpstr>Išvados</vt:lpstr>
      <vt:lpstr>Išvados</vt:lpstr>
      <vt:lpstr>Rekomendacijos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Vilniaus Naujininkų mokyklos veiklos kokybės įsivertinimo ataskaita 2017-2018 m.m.</dc:title>
  <dc:creator>Windows User</dc:creator>
  <cp:lastModifiedBy>Regina Volodkovič</cp:lastModifiedBy>
  <cp:revision>86</cp:revision>
  <dcterms:created xsi:type="dcterms:W3CDTF">2018-06-03T11:35:46Z</dcterms:created>
  <dcterms:modified xsi:type="dcterms:W3CDTF">2022-06-29T13:48:49Z</dcterms:modified>
</cp:coreProperties>
</file>