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3" r:id="rId1"/>
  </p:sldMasterIdLst>
  <p:notesMasterIdLst>
    <p:notesMasterId r:id="rId9"/>
  </p:notesMasterIdLst>
  <p:sldIdLst>
    <p:sldId id="256" r:id="rId2"/>
    <p:sldId id="271" r:id="rId3"/>
    <p:sldId id="258" r:id="rId4"/>
    <p:sldId id="259" r:id="rId5"/>
    <p:sldId id="275" r:id="rId6"/>
    <p:sldId id="278" r:id="rId7"/>
    <p:sldId id="277" r:id="rId8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D61BC-D9DE-491D-8823-2C8A0574D1D7}" type="datetimeFigureOut">
              <a:rPr lang="lt-LT" smtClean="0"/>
              <a:t>2024-06-28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E31F5E-9276-41D5-95A4-58CAF1CA8A6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77418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2024-06-28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819014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2024-06-28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26315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2024-06-28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2666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2024-06-28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3180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2024-06-28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5396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2024-06-28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350616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2024-06-28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88270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2024-06-28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2865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2024-06-28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9503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2024-06-28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8975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2024-06-28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61345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2024-06-28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89279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2024-06-28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14871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2024-06-28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91629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2024-06-28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427185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2024-06-28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55807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 l="92000" t="91000" r="1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A24C1-E7D8-43E8-AB95-DEF0BB0DB333}" type="datetimeFigureOut">
              <a:rPr lang="lt-LT" smtClean="0"/>
              <a:t>2024-06-28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39630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  <p:sldLayoutId id="2147483960" r:id="rId7"/>
    <p:sldLayoutId id="2147483961" r:id="rId8"/>
    <p:sldLayoutId id="2147483962" r:id="rId9"/>
    <p:sldLayoutId id="2147483963" r:id="rId10"/>
    <p:sldLayoutId id="2147483964" r:id="rId11"/>
    <p:sldLayoutId id="2147483965" r:id="rId12"/>
    <p:sldLayoutId id="2147483966" r:id="rId13"/>
    <p:sldLayoutId id="2147483967" r:id="rId14"/>
    <p:sldLayoutId id="2147483968" r:id="rId15"/>
    <p:sldLayoutId id="214748396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7071" y="452927"/>
            <a:ext cx="9944259" cy="1478423"/>
          </a:xfrm>
        </p:spPr>
        <p:txBody>
          <a:bodyPr>
            <a:normAutofit/>
          </a:bodyPr>
          <a:lstStyle/>
          <a:p>
            <a:pPr algn="ctr"/>
            <a:r>
              <a:rPr lang="lt-LT" sz="2800" b="1" dirty="0">
                <a:solidFill>
                  <a:srgbClr val="002060"/>
                </a:solidFill>
              </a:rPr>
              <a:t> Progimnazijos veiklos kokybės įsivertinimo </a:t>
            </a:r>
            <a:r>
              <a:rPr lang="en-US" sz="2800" b="1" dirty="0" err="1">
                <a:solidFill>
                  <a:srgbClr val="002060"/>
                </a:solidFill>
              </a:rPr>
              <a:t>rezultat</a:t>
            </a:r>
            <a:r>
              <a:rPr lang="lt-LT" sz="2800" b="1" dirty="0">
                <a:solidFill>
                  <a:srgbClr val="002060"/>
                </a:solidFill>
              </a:rPr>
              <a:t>ų pristatymas</a:t>
            </a:r>
            <a:br>
              <a:rPr lang="lt-LT" sz="2800" b="1" dirty="0">
                <a:solidFill>
                  <a:srgbClr val="002060"/>
                </a:solidFill>
              </a:rPr>
            </a:br>
            <a:endParaRPr lang="lt-LT" sz="28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377" y="2794475"/>
            <a:ext cx="8915236" cy="2717561"/>
          </a:xfrm>
        </p:spPr>
        <p:txBody>
          <a:bodyPr>
            <a:normAutofit fontScale="25000" lnSpcReduction="20000"/>
          </a:bodyPr>
          <a:lstStyle/>
          <a:p>
            <a:r>
              <a:rPr lang="lt-LT" sz="9600" b="1" dirty="0">
                <a:solidFill>
                  <a:srgbClr val="002060"/>
                </a:solidFill>
              </a:rPr>
              <a:t>Giluminio vertinimo sritis: Rezultatai.</a:t>
            </a:r>
          </a:p>
          <a:p>
            <a:r>
              <a:rPr lang="lt-LT" sz="9600" b="1" dirty="0">
                <a:solidFill>
                  <a:srgbClr val="002060"/>
                </a:solidFill>
              </a:rPr>
              <a:t>Tema: 1.2. Pasiekimai ir pažanga.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9600" b="1" dirty="0">
                <a:solidFill>
                  <a:srgbClr val="002060"/>
                </a:solidFill>
              </a:rPr>
              <a:t>Rodiklis: 1.2.1. Mokinio pasiekimai ir pažanga.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9600" b="1" dirty="0">
                <a:solidFill>
                  <a:srgbClr val="002060"/>
                </a:solidFill>
              </a:rPr>
              <a:t>Raktiniai žodžiai: pažangos pastovumas; pasiekimų asmeniškumas.                   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5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lt-L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t-LT" sz="2800" b="1" dirty="0">
              <a:solidFill>
                <a:srgbClr val="002060"/>
              </a:solidFill>
            </a:endParaRPr>
          </a:p>
          <a:p>
            <a:endParaRPr lang="lt-LT" sz="3800" b="1" dirty="0">
              <a:solidFill>
                <a:srgbClr val="002060"/>
              </a:solidFill>
            </a:endParaRPr>
          </a:p>
          <a:p>
            <a:endParaRPr lang="lt-LT" sz="2800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C0597-B9B0-B37C-92A1-D0AECE85FA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1" y="6130437"/>
            <a:ext cx="1287779" cy="370396"/>
          </a:xfrm>
        </p:spPr>
        <p:txBody>
          <a:bodyPr/>
          <a:lstStyle/>
          <a:p>
            <a:r>
              <a:rPr lang="lt-LT" sz="1600" b="1" dirty="0">
                <a:solidFill>
                  <a:srgbClr val="002060"/>
                </a:solidFill>
              </a:rPr>
              <a:t>2024-06-25</a:t>
            </a:r>
          </a:p>
        </p:txBody>
      </p:sp>
    </p:spTree>
    <p:extLst>
      <p:ext uri="{BB962C8B-B14F-4D97-AF65-F5344CB8AC3E}">
        <p14:creationId xmlns:p14="http://schemas.microsoft.com/office/powerpoint/2010/main" val="880417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6697" y="855677"/>
            <a:ext cx="7707957" cy="5565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Ataskaitą parengė koordinacinė mokyklos veiklos kokybės įsivertinimo grupė: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Žydrūnė Motiejūnienė – kuruojanti direktoriaus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pavaduotoja;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Vida Varkalienė  (grupės vadovė);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Inga Juškienė;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 Šlaitaitė- Kaikarienė;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Vaida Porutienė;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Sigita </a:t>
            </a:r>
            <a:r>
              <a:rPr lang="lt-LT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Klusaitė</a:t>
            </a: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Viktorija </a:t>
            </a:r>
            <a:r>
              <a:rPr lang="lt-LT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Noreikevičiūtė</a:t>
            </a: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9999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85" y="624110"/>
            <a:ext cx="8932328" cy="994964"/>
          </a:xfrm>
        </p:spPr>
        <p:txBody>
          <a:bodyPr>
            <a:normAutofit/>
          </a:bodyPr>
          <a:lstStyle/>
          <a:p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Darbo grupė pasirinko šiuos vertinimo šaltinius: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796" y="1204957"/>
            <a:ext cx="9468740" cy="4879649"/>
          </a:xfrm>
        </p:spPr>
        <p:txBody>
          <a:bodyPr>
            <a:noAutofit/>
          </a:bodyPr>
          <a:lstStyle/>
          <a:p>
            <a:r>
              <a:rPr lang="lt-LT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apklausos </a:t>
            </a:r>
            <a:r>
              <a:rPr lang="lt-LT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apklausa.lt</a:t>
            </a:r>
            <a:r>
              <a:rPr lang="lt-LT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platformoje (mokytojų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lt-LT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švietimo pagalbos specialistų, 5-8 klasių mokinių, 1-8 klasių mokinių tėvų/globėjų); </a:t>
            </a:r>
          </a:p>
          <a:p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priešmokyklinio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ugdymo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vaikų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darbų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aplankai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 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pradinių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klasių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mokinių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vaiko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individualios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pažangos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stebėjimo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lapai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(„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Šviesoforo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metodas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5-8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klasių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mokinių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aiko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individualios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pažangos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stebėjimo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lapai</a:t>
            </a:r>
            <a:r>
              <a:rPr lang="lt-LT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lt-LT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interviu žodžiu su direktoriaus pavaduotoja Ž. Motiejūniene apie mokinių individualios pažangos stebėjimą pamokose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pagalbos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priemoni</a:t>
            </a:r>
            <a:r>
              <a:rPr lang="lt-LT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ų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veiksmingum</a:t>
            </a:r>
            <a:r>
              <a:rPr lang="lt-LT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ą;</a:t>
            </a:r>
          </a:p>
          <a:p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progimnazijos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2023-2024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m.m.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mėnesio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veiklos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planai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patvirtinti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direktoriaus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įsakymu</a:t>
            </a:r>
            <a:r>
              <a:rPr lang="en-US" sz="20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lt-LT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pamokų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mokyklos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erdvėse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suvestinės</a:t>
            </a:r>
            <a:r>
              <a:rPr lang="lt-LT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1-4, 5-8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klasių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limpiadų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konkursų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parodų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renginių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žymėjimo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suvestinės</a:t>
            </a:r>
            <a:r>
              <a:rPr lang="lt-LT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lt-LT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interviu  raštu  su direktoriaus pavaduotoju A. Vėta apie mokinių dalyvavimą neformalaus švietimo veiklose. </a:t>
            </a:r>
          </a:p>
          <a:p>
            <a:pPr marL="0" indent="0">
              <a:buNone/>
            </a:pPr>
            <a:endParaRPr lang="lt-LT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483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Apklausų dalyvių statistika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4" y="2424418"/>
            <a:ext cx="8911687" cy="3486804"/>
          </a:xfrm>
        </p:spPr>
        <p:txBody>
          <a:bodyPr>
            <a:normAutofit/>
          </a:bodyPr>
          <a:lstStyle/>
          <a:p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169 mokiniai iš 5-8 klasių (97 %);</a:t>
            </a:r>
          </a:p>
          <a:p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mokytojai, švietimo pagalbos specialistai (90 %)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lt-LT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256 1-8 klasių mokinių tėvai (64 %).</a:t>
            </a:r>
          </a:p>
          <a:p>
            <a:pPr marL="0" indent="0">
              <a:buNone/>
            </a:pPr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865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A382B-2120-44AB-B385-35603FEF5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6" y="624110"/>
            <a:ext cx="8431150" cy="692963"/>
          </a:xfrm>
        </p:spPr>
        <p:txBody>
          <a:bodyPr>
            <a:normAutofit/>
          </a:bodyPr>
          <a:lstStyle/>
          <a:p>
            <a:pPr algn="ctr"/>
            <a:r>
              <a:rPr lang="lt-LT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Išvados</a:t>
            </a:r>
            <a:endParaRPr lang="lt-LT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7C127-0556-4D92-A5E9-A1C1E9AD2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6970" y="1317073"/>
            <a:ext cx="9451648" cy="503245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lt-LT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lt-LT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Remiantis apklausų duomenimis dauguma sistemingai mokyklą lankančių mokinių įgyja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naujų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gebėjimų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vertybinių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nuostatų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t-LT" sz="28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lt-LT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Beveik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visi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1-8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klasių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mokiniai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stebi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padedami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klasių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vadovų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analizuoja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savo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individualią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pažangą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Tačiau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mokytojų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nuomone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ne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visi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mokiniai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geba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išsikelti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mokymosi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tikslus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t-LT" sz="28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Beveik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visi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mokiniai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dalyvavo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pamokose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edukacijose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mokyklos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erdvėse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t-LT" sz="28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2800" b="1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lt-LT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Dokumentų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analizės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duomenimis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olimpiadose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konkursuose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projektuose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įvairiose</a:t>
            </a:r>
            <a:r>
              <a:rPr lang="lt-LT" sz="2800" kern="1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pilietinėse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iniciatyvose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veiklose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dalyvavo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95,7 % </a:t>
            </a:r>
            <a:r>
              <a:rPr lang="lt-LT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1-8 klasių mokinių, tačiau mokinių apklausos duomenimis tik 52 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mokinių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įvardija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dalyvavę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šiose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veiklose</a:t>
            </a:r>
            <a:r>
              <a:rPr lang="en-US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t-LT" sz="28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2800" i="1" kern="1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33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33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408128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111427" cy="525182"/>
          </a:xfrm>
        </p:spPr>
        <p:txBody>
          <a:bodyPr>
            <a:normAutofit/>
          </a:bodyPr>
          <a:lstStyle/>
          <a:p>
            <a:pPr algn="ctr"/>
            <a:r>
              <a:rPr lang="lt-LT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Išvados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4598" y="1367327"/>
            <a:ext cx="9870393" cy="5084748"/>
          </a:xfrm>
        </p:spPr>
        <p:txBody>
          <a:bodyPr>
            <a:normAutofit fontScale="25000" lnSpcReduction="20000"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lt-LT" sz="9600" b="1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lt-LT" sz="960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Mokinių apklausos duomenimis 50 % mokinių įvardija, kad jie laimi prizines vietas ir gauna padėkas už dalyvavimą olimpiadose bei konkursuose ir tą patvirtina dokumentų analizės duomenys. Per metus 1-8 klasių mokiniai dalyvavo 35 miesto, šalies, tarptautiniuose konkursuose, olimpiadose, parodose, varžybose ir 12 iš jų laimėtos  prizinės vietos.</a:t>
            </a:r>
            <a:endParaRPr lang="lt-LT" sz="9600" i="1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lt-LT" sz="9600" b="1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Apklausos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duomenimis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trečdalis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mokinių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pasigenda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teigiamo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emocinio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vertinimo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paskatinimų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iš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mokytojų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t-LT" sz="96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lt-LT" sz="9600" b="1" kern="100" dirty="0">
                <a:solidFill>
                  <a:srgbClr val="00206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7. </a:t>
            </a:r>
            <a:r>
              <a:rPr lang="lt-LT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Mokykla tikslingai tenkina mokinių poreikius: daugiau nei pusė mokinių renkasi neformaliojo švietimo veiklas, kurių organizatorius yra progimnazija. 84 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%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mokini</a:t>
            </a:r>
            <a:r>
              <a:rPr lang="lt-LT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ų dalyvauja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neformaliojo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švietimo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veiklose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lt-LT" sz="96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lt-LT" sz="9600" b="1" kern="100" dirty="0">
                <a:solidFill>
                  <a:srgbClr val="00206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8.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Apklausų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duomenimis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progimnazijoje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sudaromos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geros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sąlygos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mokiniams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išmokti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tai, ko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jiems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96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reikia</a:t>
            </a:r>
            <a:r>
              <a:rPr lang="en-US" sz="96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lt-LT" sz="96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endParaRPr lang="lt-LT" sz="3800" b="1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endParaRPr lang="lt-LT" sz="38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endParaRPr lang="lt-LT" sz="3600" b="1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2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129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295985" cy="575516"/>
          </a:xfrm>
        </p:spPr>
        <p:txBody>
          <a:bodyPr>
            <a:normAutofit/>
          </a:bodyPr>
          <a:lstStyle/>
          <a:p>
            <a:pPr algn="ctr"/>
            <a:r>
              <a:rPr lang="lt-LT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Rekomendacijos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9697" y="495658"/>
            <a:ext cx="9861847" cy="5631678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lt-LT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lt-LT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Sudaryti savivaldžio mokymosi sąlygas (skatinti, pratinti bei mokyti mokinius patiems formuluoti mokymosi tikslus).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Personalizuoti ugdymo turinį.</a:t>
            </a:r>
            <a:endParaRPr lang="lt-LT" sz="28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Aktyviau viešinti informaciją apie mokinių dalyvavimą akademinėje veikloje (konkursuose, olimpiadose, parodose, varžybose t.t.), mokinių laimėjimus ir pasiekimus.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2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Dažniau skatinti mokinius už padarytą pažangą.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lt-LT" sz="28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24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24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03563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961</TotalTime>
  <Words>512</Words>
  <Application>Microsoft Office PowerPoint</Application>
  <PresentationFormat>Widescreen</PresentationFormat>
  <Paragraphs>68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Aptos</vt:lpstr>
      <vt:lpstr>Arial</vt:lpstr>
      <vt:lpstr>Calibri</vt:lpstr>
      <vt:lpstr>Century Gothic</vt:lpstr>
      <vt:lpstr>Times New Roman</vt:lpstr>
      <vt:lpstr>Wingdings</vt:lpstr>
      <vt:lpstr>Wingdings 3</vt:lpstr>
      <vt:lpstr>Wisp</vt:lpstr>
      <vt:lpstr> Progimnazijos veiklos kokybės įsivertinimo rezultatų pristatymas </vt:lpstr>
      <vt:lpstr>PowerPoint Presentation</vt:lpstr>
      <vt:lpstr>Darbo grupė pasirinko šiuos vertinimo šaltinius:</vt:lpstr>
      <vt:lpstr>Apklausų dalyvių statistika</vt:lpstr>
      <vt:lpstr>Išvados</vt:lpstr>
      <vt:lpstr>Išvados</vt:lpstr>
      <vt:lpstr>Rekomendacijos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Vilniaus Naujininkų mokyklos veiklos kokybės įsivertinimo ataskaita 2017-2018 m.m.</dc:title>
  <dc:creator>Windows User</dc:creator>
  <cp:lastModifiedBy>VIDA VARKALIENĖ</cp:lastModifiedBy>
  <cp:revision>115</cp:revision>
  <dcterms:created xsi:type="dcterms:W3CDTF">2018-06-03T11:35:46Z</dcterms:created>
  <dcterms:modified xsi:type="dcterms:W3CDTF">2024-06-28T06:08:26Z</dcterms:modified>
</cp:coreProperties>
</file>