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notesMasterIdLst>
    <p:notesMasterId r:id="rId9"/>
  </p:notesMasterIdLst>
  <p:sldIdLst>
    <p:sldId id="256" r:id="rId2"/>
    <p:sldId id="271" r:id="rId3"/>
    <p:sldId id="258" r:id="rId4"/>
    <p:sldId id="259" r:id="rId5"/>
    <p:sldId id="285" r:id="rId6"/>
    <p:sldId id="275" r:id="rId7"/>
    <p:sldId id="277" r:id="rId8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FD61BC-D9DE-491D-8823-2C8A0574D1D7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31F5E-9276-41D5-95A4-58CAF1CA8A6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77418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19014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31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666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3180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39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3506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8270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2865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503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89752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134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8927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1487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1629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7185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807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92000" t="91000" r="1000" b="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A24C1-E7D8-43E8-AB95-DEF0BB0DB333}" type="datetimeFigureOut">
              <a:rPr lang="lt-LT" smtClean="0"/>
              <a:t>2025-06-22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B75B19-3979-4DD0-84BF-7A5B221106CE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3963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5" r:id="rId2"/>
    <p:sldLayoutId id="2147483956" r:id="rId3"/>
    <p:sldLayoutId id="2147483957" r:id="rId4"/>
    <p:sldLayoutId id="2147483958" r:id="rId5"/>
    <p:sldLayoutId id="2147483959" r:id="rId6"/>
    <p:sldLayoutId id="2147483960" r:id="rId7"/>
    <p:sldLayoutId id="2147483961" r:id="rId8"/>
    <p:sldLayoutId id="2147483962" r:id="rId9"/>
    <p:sldLayoutId id="2147483963" r:id="rId10"/>
    <p:sldLayoutId id="2147483964" r:id="rId11"/>
    <p:sldLayoutId id="2147483965" r:id="rId12"/>
    <p:sldLayoutId id="2147483966" r:id="rId13"/>
    <p:sldLayoutId id="2147483967" r:id="rId14"/>
    <p:sldLayoutId id="2147483968" r:id="rId15"/>
    <p:sldLayoutId id="214748396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7071" y="452927"/>
            <a:ext cx="9944259" cy="1478423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</a:rPr>
              <a:t> Progimnazijos veiklos kokybės įsivertinimo </a:t>
            </a:r>
            <a:r>
              <a:rPr lang="en-US" sz="2800" b="1" dirty="0" err="1">
                <a:solidFill>
                  <a:srgbClr val="002060"/>
                </a:solidFill>
              </a:rPr>
              <a:t>rezultat</a:t>
            </a:r>
            <a:r>
              <a:rPr lang="lt-LT" sz="2800" b="1" dirty="0">
                <a:solidFill>
                  <a:srgbClr val="002060"/>
                </a:solidFill>
              </a:rPr>
              <a:t>ų pristatymas</a:t>
            </a:r>
            <a:br>
              <a:rPr lang="lt-LT" sz="2800" b="1" dirty="0">
                <a:solidFill>
                  <a:srgbClr val="002060"/>
                </a:solidFill>
              </a:rPr>
            </a:br>
            <a:endParaRPr lang="lt-LT" sz="28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3343" y="2070219"/>
            <a:ext cx="9018196" cy="3057258"/>
          </a:xfrm>
        </p:spPr>
        <p:txBody>
          <a:bodyPr>
            <a:normAutofit fontScale="25000" lnSpcReduction="20000"/>
          </a:bodyPr>
          <a:lstStyle/>
          <a:p>
            <a:r>
              <a:rPr lang="lt-LT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Giluminio vertinimo sritis: Ugdymas(</a:t>
            </a:r>
            <a:r>
              <a:rPr lang="lt-LT" sz="1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lt-LT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ir mokinių patirtys.</a:t>
            </a:r>
          </a:p>
          <a:p>
            <a:r>
              <a:rPr lang="lt-LT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2.2. Vadovavimas mokymuisi.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Rodiklis: 2.2.1. Mokymosi lūkesčiai ir mokinių skatinimas.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Raktiniai žodžiai: tikėjimas mokinio galiomis; mokymosi džiaugsmas; mokymosi įprasminimas.                    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5100" dirty="0">
              <a:solidFill>
                <a:srgbClr val="00206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lt-LT" sz="1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sz="2800" dirty="0">
              <a:solidFill>
                <a:srgbClr val="002060"/>
              </a:solidFill>
            </a:endParaRPr>
          </a:p>
          <a:p>
            <a:endParaRPr lang="lt-LT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dirty="0">
              <a:solidFill>
                <a:srgbClr val="00206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C0597-B9B0-B37C-92A1-D0AECE85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1" y="6130437"/>
            <a:ext cx="1287779" cy="370396"/>
          </a:xfrm>
        </p:spPr>
        <p:txBody>
          <a:bodyPr/>
          <a:lstStyle/>
          <a:p>
            <a:r>
              <a:rPr lang="lt-LT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2025-06-20</a:t>
            </a:r>
          </a:p>
        </p:txBody>
      </p:sp>
    </p:spTree>
    <p:extLst>
      <p:ext uri="{BB962C8B-B14F-4D97-AF65-F5344CB8AC3E}">
        <p14:creationId xmlns:p14="http://schemas.microsoft.com/office/powerpoint/2010/main" val="88041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89285" y="351693"/>
            <a:ext cx="8035369" cy="5565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Ataskaitą parengė koordinacinė mokyklos veiklos kokybės įsivertinimo grupė:</a:t>
            </a:r>
            <a:endParaRPr lang="en-US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Žydrūnė Motiejūnienė;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Vida Varkalienė;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Inga Juškienė;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Alma Šlaitaitė- Kaikarienė;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Vaida Porutienė;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Sigita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Klusaitė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Viktorija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Noreikevičiūtė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457200">
              <a:lnSpc>
                <a:spcPct val="150000"/>
              </a:lnSpc>
              <a:spcAft>
                <a:spcPts val="0"/>
              </a:spcAft>
            </a:pP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Rasa </a:t>
            </a:r>
            <a:r>
              <a:rPr lang="lt-LT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Strazdienė</a:t>
            </a:r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999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5" y="624110"/>
            <a:ext cx="8932328" cy="99496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Darbo grupė pasirinko šiuos vertinimo šaltinius: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796" y="1204957"/>
            <a:ext cx="9468740" cy="4879649"/>
          </a:xfrm>
        </p:spPr>
        <p:txBody>
          <a:bodyPr>
            <a:noAutofit/>
          </a:bodyPr>
          <a:lstStyle/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apklausos </a:t>
            </a:r>
            <a:r>
              <a:rPr lang="lt-LT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apklausa.lt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platformoje (mokytojų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švietimo pagalbos specialistų, 5-8 klasių mokinių, 1-8 klasių mokinių tėvų/globėjų); </a:t>
            </a:r>
          </a:p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1-4, 5-8 klasių olimpiadų, konkursų, parodų, varžybų žymėjimo suvestinė;</a:t>
            </a:r>
          </a:p>
          <a:p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neformalaus švietimo suvestinė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amokų stebėjimo protokolai</a:t>
            </a:r>
            <a:r>
              <a:rPr lang="en-US" sz="2400" kern="1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sz="2400" kern="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lt-LT" sz="2400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ienynų įrašų analizė;</a:t>
            </a:r>
          </a:p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pamokų ne mokyklos erdvėse suvestinė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VIP lapai;</a:t>
            </a:r>
          </a:p>
          <a:p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t-LT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rišalių pokalbių nuoroda. </a:t>
            </a:r>
          </a:p>
          <a:p>
            <a:pPr marL="0" indent="0">
              <a:buNone/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Apklausų dalyvių statistika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2924" y="2424418"/>
            <a:ext cx="8911687" cy="3486804"/>
          </a:xfrm>
        </p:spPr>
        <p:txBody>
          <a:bodyPr>
            <a:normAutofit/>
          </a:bodyPr>
          <a:lstStyle/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 mokinių iš 5-8 klasių (92 %);</a:t>
            </a:r>
          </a:p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mokytojų, švietimo pagalbos specialistų (95 %)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lt-LT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254 1-8 klasių mokinių tėvai (62 %).</a:t>
            </a: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6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CCC93D-B9E6-9BB0-EA39-340E63602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427482"/>
            <a:ext cx="9906001" cy="625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44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382B-2120-44AB-B385-35603FEF5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6" y="624110"/>
            <a:ext cx="8431150" cy="692963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endParaRPr lang="lt-LT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7C127-0556-4D92-A5E9-A1C1E9AD2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6970" y="1317073"/>
            <a:ext cx="9451648" cy="503245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Didžioji dauguma mokytojų (96 %) siekia mokinio, kaip asmenybės, augimo ir ugdo  pasitikėjimą jo galiomis.</a:t>
            </a:r>
          </a:p>
          <a:p>
            <a:pPr lvl="0"/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Atlikus 28 pamokų stebėjimo protokolų analizę nustatyta, kad  21,4 %  pamokų mokytojai sudarė galimybes savivaldžiam mokymuisi. Tuo tarpu mokinių apklausos duomenys rodo, kad 69 % mokinių turi galimybę rinktis jų galias atitinkančias užduotis.</a:t>
            </a:r>
          </a:p>
          <a:p>
            <a:pPr lvl="0"/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Remiantis 1-4, 5-8 klasių olimpiadų, konkursų, parodų, renginių žymėjimo nuoroda, 75,3 % mokinių dalyvauja olimpiadose, konkursuose, parodose, varžybose. 85 % dalyvauja neformalioje švietimo veikloje.</a:t>
            </a:r>
          </a:p>
          <a:p>
            <a:pPr lvl="0"/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Pamokų ne mokyklos erdvėse</a:t>
            </a:r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suvestinės</a:t>
            </a:r>
            <a:r>
              <a:rPr lang="lt-LT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rodo, kad tokios pamokos organizuojamos sistemingai, jose dalyvauja 99 % mokinių.</a:t>
            </a:r>
          </a:p>
          <a:p>
            <a:pPr lvl="0"/>
            <a:r>
              <a:rPr lang="lt-LT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Individualios mokinio pažangos stebėjimo suvestinės duomenimis 85 %  klasių sudaromos galimybės mokiniams reflektuoti savo mokymosi patirtis ir išsakyti lūkesčius.</a:t>
            </a:r>
          </a:p>
          <a:p>
            <a:pPr marL="0" indent="0">
              <a:buNone/>
            </a:pPr>
            <a:endParaRPr lang="lt-LT" sz="2800" i="1" kern="1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33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33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0812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295985" cy="575516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Rekomendacijos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9697" y="495658"/>
            <a:ext cx="9861847" cy="5631678"/>
          </a:xfrm>
        </p:spPr>
        <p:txBody>
          <a:bodyPr>
            <a:no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4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Mokiniams</a:t>
            </a:r>
            <a:endParaRPr lang="lt-LT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Aktyviau išsakyti individualius  ugdymosi lūkesčius, sistemingiau ir atsakingiau reflektuoti savo veiklą.</a:t>
            </a: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Siekti aukštesnių ugdymosi rezultatų, juos siejant su tolimesnio mokymosi perspektyva.</a:t>
            </a:r>
          </a:p>
          <a:p>
            <a:pPr marL="0" indent="0">
              <a:buNone/>
            </a:pPr>
            <a:r>
              <a:rPr lang="lt-LT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Mokytojams</a:t>
            </a:r>
            <a:endParaRPr lang="lt-LT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Sistemingiau sudaryti </a:t>
            </a:r>
            <a:r>
              <a:rPr lang="lt-LT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savivaldaus</a:t>
            </a:r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mokymosi galimybes pamokoje ir namuose, įgalinti mokinius mokytis iš savo klaidų.</a:t>
            </a: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Stiprinti ugdymo turinio sąsajas su realiu gyvenimu, tolimesnio mokymosi perspektyva.</a:t>
            </a: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Kurti pagarba ir pasitikėjimu grįstą atmosferą pamokose ir sudaryti galimybes mokiniams mokytis iš klaidų ir tobulinti savo darbą. Orientuoti mokinius ne į skaitmeninį įvertį, o į mokymosi procesą ir žinias.</a:t>
            </a:r>
          </a:p>
          <a:p>
            <a:pPr marL="0" indent="0">
              <a:buNone/>
            </a:pPr>
            <a:r>
              <a:rPr lang="lt-LT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Tėvams </a:t>
            </a:r>
            <a:endParaRPr lang="lt-LT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lt-LT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Ugdyti vaikų optimalią savivertę ir pasitikėjimą savo jėgomis.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lt-LT" sz="28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kern="1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3563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1214</TotalTime>
  <Words>415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Century Gothic</vt:lpstr>
      <vt:lpstr>Times New Roman</vt:lpstr>
      <vt:lpstr>Wingdings</vt:lpstr>
      <vt:lpstr>Wingdings 3</vt:lpstr>
      <vt:lpstr>Wisp</vt:lpstr>
      <vt:lpstr> Progimnazijos veiklos kokybės įsivertinimo rezultatų pristatymas </vt:lpstr>
      <vt:lpstr>PowerPoint Presentation</vt:lpstr>
      <vt:lpstr>Darbo grupė pasirinko šiuos vertinimo šaltinius:</vt:lpstr>
      <vt:lpstr>Apklausų dalyvių statistika</vt:lpstr>
      <vt:lpstr>PowerPoint Presentation</vt:lpstr>
      <vt:lpstr>Išvados</vt:lpstr>
      <vt:lpstr>Rekomendacijos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Vilniaus Naujininkų mokyklos veiklos kokybės įsivertinimo ataskaita 2017-2018 m.m.</dc:title>
  <dc:creator>Windows User</dc:creator>
  <cp:lastModifiedBy>Vida Varkalienė</cp:lastModifiedBy>
  <cp:revision>127</cp:revision>
  <dcterms:created xsi:type="dcterms:W3CDTF">2018-06-03T11:35:46Z</dcterms:created>
  <dcterms:modified xsi:type="dcterms:W3CDTF">2025-06-22T15:55:08Z</dcterms:modified>
</cp:coreProperties>
</file>